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0"/>
  </p:notesMasterIdLst>
  <p:sldIdLst>
    <p:sldId id="256" r:id="rId5"/>
    <p:sldId id="312" r:id="rId6"/>
    <p:sldId id="317" r:id="rId7"/>
    <p:sldId id="257" r:id="rId8"/>
    <p:sldId id="316" r:id="rId9"/>
    <p:sldId id="319" r:id="rId10"/>
    <p:sldId id="318" r:id="rId11"/>
    <p:sldId id="279" r:id="rId12"/>
    <p:sldId id="261" r:id="rId13"/>
    <p:sldId id="260" r:id="rId14"/>
    <p:sldId id="293" r:id="rId15"/>
    <p:sldId id="320" r:id="rId16"/>
    <p:sldId id="280" r:id="rId17"/>
    <p:sldId id="296" r:id="rId18"/>
    <p:sldId id="28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0" autoAdjust="0"/>
    <p:restoredTop sz="86406" autoAdjust="0"/>
  </p:normalViewPr>
  <p:slideViewPr>
    <p:cSldViewPr snapToGrid="0">
      <p:cViewPr varScale="1">
        <p:scale>
          <a:sx n="33" d="100"/>
          <a:sy n="33" d="100"/>
        </p:scale>
        <p:origin x="121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BB4AD2-829C-49DD-85EC-E5C58879CEDF}" type="doc">
      <dgm:prSet loTypeId="urn:microsoft.com/office/officeart/2005/8/layout/hProcess9" loCatId="process" qsTypeId="urn:microsoft.com/office/officeart/2005/8/quickstyle/simple1" qsCatId="simple" csTypeId="urn:microsoft.com/office/officeart/2005/8/colors/accent1_2" csCatId="accent1" phldr="1"/>
      <dgm:spPr/>
    </dgm:pt>
    <dgm:pt modelId="{73364CD4-4765-40E4-8D3C-D42EDFDDAF42}">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1400" b="1" dirty="0">
              <a:latin typeface="Arial" panose="020B0604020202020204" pitchFamily="34" charset="0"/>
              <a:cs typeface="Arial" panose="020B0604020202020204" pitchFamily="34" charset="0"/>
            </a:rPr>
            <a:t>Referral for Special Education by Parent/Guardian or Teacher</a:t>
          </a:r>
        </a:p>
      </dgm:t>
    </dgm:pt>
    <dgm:pt modelId="{1A5603F2-901B-49D7-A40C-CA9E3EB547D6}" type="parTrans" cxnId="{89DD983E-26D9-4DD8-AA03-3AD15BDCC921}">
      <dgm:prSet/>
      <dgm:spPr/>
      <dgm:t>
        <a:bodyPr/>
        <a:lstStyle/>
        <a:p>
          <a:endParaRPr lang="en-US"/>
        </a:p>
      </dgm:t>
    </dgm:pt>
    <dgm:pt modelId="{EDE388DA-428E-452C-9443-41B11D550DD4}" type="sibTrans" cxnId="{89DD983E-26D9-4DD8-AA03-3AD15BDCC921}">
      <dgm:prSet/>
      <dgm:spPr/>
      <dgm:t>
        <a:bodyPr/>
        <a:lstStyle/>
        <a:p>
          <a:endParaRPr lang="en-US"/>
        </a:p>
      </dgm:t>
    </dgm:pt>
    <dgm:pt modelId="{DC28F6AC-7E95-412A-A438-5CCB45358881}">
      <dgm:prSet phldrT="[Text]" custT="1">
        <dgm:style>
          <a:lnRef idx="2">
            <a:schemeClr val="accent5"/>
          </a:lnRef>
          <a:fillRef idx="1">
            <a:schemeClr val="lt1"/>
          </a:fillRef>
          <a:effectRef idx="0">
            <a:schemeClr val="accent5"/>
          </a:effectRef>
          <a:fontRef idx="minor">
            <a:schemeClr val="dk1"/>
          </a:fontRef>
        </dgm:style>
      </dgm:prSet>
      <dgm:spPr/>
      <dgm:t>
        <a:bodyPr/>
        <a:lstStyle/>
        <a:p>
          <a:r>
            <a:rPr lang="en-US" sz="1600" b="1" dirty="0">
              <a:latin typeface="Arial" panose="020B0604020202020204" pitchFamily="34" charset="0"/>
              <a:cs typeface="Arial" panose="020B0604020202020204" pitchFamily="34" charset="0"/>
            </a:rPr>
            <a:t>Assessment Plan </a:t>
          </a:r>
        </a:p>
        <a:p>
          <a:endParaRPr lang="en-US" sz="1500" dirty="0"/>
        </a:p>
      </dgm:t>
    </dgm:pt>
    <dgm:pt modelId="{D3AF8CC7-3142-4F04-A611-2E285FD6F00C}" type="parTrans" cxnId="{71242408-B21A-4A15-882E-03EE156B17BC}">
      <dgm:prSet/>
      <dgm:spPr/>
      <dgm:t>
        <a:bodyPr/>
        <a:lstStyle/>
        <a:p>
          <a:endParaRPr lang="en-US"/>
        </a:p>
      </dgm:t>
    </dgm:pt>
    <dgm:pt modelId="{77E3B0C3-DC75-4930-93A1-6FD9B3B6D914}" type="sibTrans" cxnId="{71242408-B21A-4A15-882E-03EE156B17BC}">
      <dgm:prSet/>
      <dgm:spPr/>
      <dgm:t>
        <a:bodyPr/>
        <a:lstStyle/>
        <a:p>
          <a:endParaRPr lang="en-US"/>
        </a:p>
      </dgm:t>
    </dgm:pt>
    <dgm:pt modelId="{DBD966FA-7CB6-4D7A-B9A4-0EA3B8E4324E}">
      <dgm:prSet phldrT="[Text]">
        <dgm:style>
          <a:lnRef idx="2">
            <a:schemeClr val="accent5"/>
          </a:lnRef>
          <a:fillRef idx="1">
            <a:schemeClr val="lt1"/>
          </a:fillRef>
          <a:effectRef idx="0">
            <a:schemeClr val="accent5"/>
          </a:effectRef>
          <a:fontRef idx="minor">
            <a:schemeClr val="dk1"/>
          </a:fontRef>
        </dgm:style>
      </dgm:prSet>
      <dgm:spPr/>
      <dgm:t>
        <a:bodyPr/>
        <a:lstStyle/>
        <a:p>
          <a:pPr algn="l"/>
          <a:r>
            <a:rPr lang="en-US" dirty="0"/>
            <a:t>	</a:t>
          </a:r>
        </a:p>
        <a:p>
          <a:pPr algn="ctr"/>
          <a:endParaRPr lang="en-US" b="1" dirty="0">
            <a:latin typeface="Arial" panose="020B0604020202020204" pitchFamily="34" charset="0"/>
            <a:cs typeface="Arial" panose="020B0604020202020204" pitchFamily="34" charset="0"/>
          </a:endParaRPr>
        </a:p>
        <a:p>
          <a:pPr algn="ctr"/>
          <a:r>
            <a:rPr lang="en-US" b="1" dirty="0">
              <a:latin typeface="Arial" panose="020B0604020202020204" pitchFamily="34" charset="0"/>
              <a:cs typeface="Arial" panose="020B0604020202020204" pitchFamily="34" charset="0"/>
            </a:rPr>
            <a:t>IEP Meeting (Initial Eligibility) </a:t>
          </a:r>
        </a:p>
      </dgm:t>
    </dgm:pt>
    <dgm:pt modelId="{F675BED2-E77E-41F2-AA77-55A201B61816}" type="parTrans" cxnId="{3BEC940C-D50A-4BC3-A9CE-806887CDFB94}">
      <dgm:prSet/>
      <dgm:spPr/>
      <dgm:t>
        <a:bodyPr/>
        <a:lstStyle/>
        <a:p>
          <a:endParaRPr lang="en-US"/>
        </a:p>
      </dgm:t>
    </dgm:pt>
    <dgm:pt modelId="{CA5DED4A-B080-410A-917F-5A7C167025E8}" type="sibTrans" cxnId="{3BEC940C-D50A-4BC3-A9CE-806887CDFB94}">
      <dgm:prSet/>
      <dgm:spPr/>
      <dgm:t>
        <a:bodyPr/>
        <a:lstStyle/>
        <a:p>
          <a:endParaRPr lang="en-US"/>
        </a:p>
      </dgm:t>
    </dgm:pt>
    <dgm:pt modelId="{A7E39B14-1C89-45DA-BE87-9224134A76E6}">
      <dgm:prSet>
        <dgm:style>
          <a:lnRef idx="2">
            <a:schemeClr val="accent5"/>
          </a:lnRef>
          <a:fillRef idx="1">
            <a:schemeClr val="lt1"/>
          </a:fillRef>
          <a:effectRef idx="0">
            <a:schemeClr val="accent5"/>
          </a:effectRef>
          <a:fontRef idx="minor">
            <a:schemeClr val="dk1"/>
          </a:fontRef>
        </dgm:style>
      </dgm:prSet>
      <dgm:spPr/>
      <dgm:t>
        <a:bodyPr/>
        <a:lstStyle/>
        <a:p>
          <a:pPr algn="l"/>
          <a:endParaRPr lang="en-US" dirty="0"/>
        </a:p>
      </dgm:t>
    </dgm:pt>
    <dgm:pt modelId="{039D6E6A-58A1-485B-8F65-104CD862F4EA}" type="parTrans" cxnId="{9454D29D-F7E8-4A1A-B151-042E62459655}">
      <dgm:prSet/>
      <dgm:spPr/>
      <dgm:t>
        <a:bodyPr/>
        <a:lstStyle/>
        <a:p>
          <a:endParaRPr lang="en-US"/>
        </a:p>
      </dgm:t>
    </dgm:pt>
    <dgm:pt modelId="{AAB38E54-9B99-46DD-A898-EA8659AD213D}" type="sibTrans" cxnId="{9454D29D-F7E8-4A1A-B151-042E62459655}">
      <dgm:prSet/>
      <dgm:spPr/>
      <dgm:t>
        <a:bodyPr/>
        <a:lstStyle/>
        <a:p>
          <a:endParaRPr lang="en-US"/>
        </a:p>
      </dgm:t>
    </dgm:pt>
    <dgm:pt modelId="{EFD2A7AB-45B0-461A-B74E-09CED866EF48}">
      <dgm:prSet>
        <dgm:style>
          <a:lnRef idx="2">
            <a:schemeClr val="accent5"/>
          </a:lnRef>
          <a:fillRef idx="1">
            <a:schemeClr val="lt1"/>
          </a:fillRef>
          <a:effectRef idx="0">
            <a:schemeClr val="accent5"/>
          </a:effectRef>
          <a:fontRef idx="minor">
            <a:schemeClr val="dk1"/>
          </a:fontRef>
        </dgm:style>
      </dgm:prSet>
      <dgm:spPr/>
      <dgm:t>
        <a:bodyPr/>
        <a:lstStyle/>
        <a:p>
          <a:pPr algn="l"/>
          <a:endParaRPr lang="en-US" dirty="0"/>
        </a:p>
      </dgm:t>
    </dgm:pt>
    <dgm:pt modelId="{BAF9C058-43AD-43E1-812B-9BF57F447B5B}" type="parTrans" cxnId="{6ED8DE5F-D6E7-4C27-82A7-3D742C4D8D8B}">
      <dgm:prSet/>
      <dgm:spPr/>
      <dgm:t>
        <a:bodyPr/>
        <a:lstStyle/>
        <a:p>
          <a:endParaRPr lang="en-US"/>
        </a:p>
      </dgm:t>
    </dgm:pt>
    <dgm:pt modelId="{0346E0D8-4D1B-4400-BDFB-7D75A27E7BF9}" type="sibTrans" cxnId="{6ED8DE5F-D6E7-4C27-82A7-3D742C4D8D8B}">
      <dgm:prSet/>
      <dgm:spPr/>
      <dgm:t>
        <a:bodyPr/>
        <a:lstStyle/>
        <a:p>
          <a:endParaRPr lang="en-US"/>
        </a:p>
      </dgm:t>
    </dgm:pt>
    <dgm:pt modelId="{646E83A4-14E7-464F-95FB-70648E4906E8}">
      <dgm:prSet>
        <dgm:style>
          <a:lnRef idx="2">
            <a:schemeClr val="accent5"/>
          </a:lnRef>
          <a:fillRef idx="1">
            <a:schemeClr val="lt1"/>
          </a:fillRef>
          <a:effectRef idx="0">
            <a:schemeClr val="accent5"/>
          </a:effectRef>
          <a:fontRef idx="minor">
            <a:schemeClr val="dk1"/>
          </a:fontRef>
        </dgm:style>
      </dgm:prSet>
      <dgm:spPr/>
      <dgm:t>
        <a:bodyPr/>
        <a:lstStyle/>
        <a:p>
          <a:pPr algn="l"/>
          <a:endParaRPr lang="en-US" dirty="0"/>
        </a:p>
      </dgm:t>
    </dgm:pt>
    <dgm:pt modelId="{07603B77-83AD-4918-BB02-0918008E1D70}" type="parTrans" cxnId="{966509F5-CF2B-4475-A6C9-D983C532D110}">
      <dgm:prSet/>
      <dgm:spPr/>
      <dgm:t>
        <a:bodyPr/>
        <a:lstStyle/>
        <a:p>
          <a:endParaRPr lang="en-US"/>
        </a:p>
      </dgm:t>
    </dgm:pt>
    <dgm:pt modelId="{1F9233C9-43A3-428F-8ED4-7FAFEC79E0BF}" type="sibTrans" cxnId="{966509F5-CF2B-4475-A6C9-D983C532D110}">
      <dgm:prSet/>
      <dgm:spPr/>
      <dgm:t>
        <a:bodyPr/>
        <a:lstStyle/>
        <a:p>
          <a:endParaRPr lang="en-US"/>
        </a:p>
      </dgm:t>
    </dgm:pt>
    <dgm:pt modelId="{72423488-7911-4B78-B48A-EAE62953258F}">
      <dgm:prSet>
        <dgm:style>
          <a:lnRef idx="2">
            <a:schemeClr val="accent5"/>
          </a:lnRef>
          <a:fillRef idx="1">
            <a:schemeClr val="lt1"/>
          </a:fillRef>
          <a:effectRef idx="0">
            <a:schemeClr val="accent5"/>
          </a:effectRef>
          <a:fontRef idx="minor">
            <a:schemeClr val="dk1"/>
          </a:fontRef>
        </dgm:style>
      </dgm:prSet>
      <dgm:spPr/>
      <dgm:t>
        <a:bodyPr/>
        <a:lstStyle/>
        <a:p>
          <a:r>
            <a:rPr lang="en-US" b="1" dirty="0">
              <a:latin typeface="Arial" panose="020B0604020202020204" pitchFamily="34" charset="0"/>
              <a:cs typeface="Arial" panose="020B0604020202020204" pitchFamily="34" charset="0"/>
            </a:rPr>
            <a:t>IEP Implementation </a:t>
          </a:r>
          <a:r>
            <a:rPr lang="en-US" dirty="0"/>
            <a:t>	</a:t>
          </a:r>
        </a:p>
      </dgm:t>
    </dgm:pt>
    <dgm:pt modelId="{2243EC8A-5C62-41AB-9FBB-9260DADB3601}" type="parTrans" cxnId="{D06BB635-A3FE-452D-AC4A-F8F720724878}">
      <dgm:prSet/>
      <dgm:spPr/>
      <dgm:t>
        <a:bodyPr/>
        <a:lstStyle/>
        <a:p>
          <a:endParaRPr lang="en-US"/>
        </a:p>
      </dgm:t>
    </dgm:pt>
    <dgm:pt modelId="{97D52234-4A81-43AE-BDB9-B848943C00A0}" type="sibTrans" cxnId="{D06BB635-A3FE-452D-AC4A-F8F720724878}">
      <dgm:prSet/>
      <dgm:spPr/>
      <dgm:t>
        <a:bodyPr/>
        <a:lstStyle/>
        <a:p>
          <a:endParaRPr lang="en-US"/>
        </a:p>
      </dgm:t>
    </dgm:pt>
    <dgm:pt modelId="{95C65AD5-4B47-4711-BF52-7D8B127FFD0F}">
      <dgm:prSet custT="1">
        <dgm:style>
          <a:lnRef idx="2">
            <a:schemeClr val="accent5"/>
          </a:lnRef>
          <a:fillRef idx="1">
            <a:schemeClr val="lt1"/>
          </a:fillRef>
          <a:effectRef idx="0">
            <a:schemeClr val="accent5"/>
          </a:effectRef>
          <a:fontRef idx="minor">
            <a:schemeClr val="dk1"/>
          </a:fontRef>
        </dgm:style>
      </dgm:prSet>
      <dgm:spPr/>
      <dgm:t>
        <a:bodyPr/>
        <a:lstStyle/>
        <a:p>
          <a:r>
            <a:rPr lang="en-US" sz="1600" b="1" dirty="0">
              <a:latin typeface="Arial" panose="020B0604020202020204" pitchFamily="34" charset="0"/>
              <a:cs typeface="Arial" panose="020B0604020202020204" pitchFamily="34" charset="0"/>
            </a:rPr>
            <a:t>Annual Review </a:t>
          </a:r>
        </a:p>
      </dgm:t>
    </dgm:pt>
    <dgm:pt modelId="{7A07AE9C-13FE-4280-A51D-2976E285F9E2}" type="parTrans" cxnId="{7CBB3F1A-BDAF-4640-9570-44556E8EEC64}">
      <dgm:prSet/>
      <dgm:spPr/>
      <dgm:t>
        <a:bodyPr/>
        <a:lstStyle/>
        <a:p>
          <a:endParaRPr lang="en-US"/>
        </a:p>
      </dgm:t>
    </dgm:pt>
    <dgm:pt modelId="{0BC3A261-998D-472F-848E-01D1A0FA4C52}" type="sibTrans" cxnId="{7CBB3F1A-BDAF-4640-9570-44556E8EEC64}">
      <dgm:prSet/>
      <dgm:spPr/>
      <dgm:t>
        <a:bodyPr/>
        <a:lstStyle/>
        <a:p>
          <a:endParaRPr lang="en-US"/>
        </a:p>
      </dgm:t>
    </dgm:pt>
    <dgm:pt modelId="{E838E12C-AFFA-45BB-9839-7293B6E3EEE7}">
      <dgm:prSet custT="1">
        <dgm:style>
          <a:lnRef idx="2">
            <a:schemeClr val="accent5"/>
          </a:lnRef>
          <a:fillRef idx="1">
            <a:schemeClr val="lt1"/>
          </a:fillRef>
          <a:effectRef idx="0">
            <a:schemeClr val="accent5"/>
          </a:effectRef>
          <a:fontRef idx="minor">
            <a:schemeClr val="dk1"/>
          </a:fontRef>
        </dgm:style>
      </dgm:prSet>
      <dgm:spPr/>
      <dgm:t>
        <a:bodyPr/>
        <a:lstStyle/>
        <a:p>
          <a:r>
            <a:rPr lang="en-US" sz="2000" b="1" dirty="0">
              <a:latin typeface="Arial" panose="020B0604020202020204" pitchFamily="34" charset="0"/>
              <a:cs typeface="Arial" panose="020B0604020202020204" pitchFamily="34" charset="0"/>
            </a:rPr>
            <a:t>Triennial</a:t>
          </a:r>
          <a:r>
            <a:rPr lang="en-US" sz="1400" dirty="0"/>
            <a:t> </a:t>
          </a:r>
        </a:p>
      </dgm:t>
    </dgm:pt>
    <dgm:pt modelId="{E8C88709-B67B-4E97-BD0F-3041F8511C23}" type="parTrans" cxnId="{9F44D898-1E9A-4792-B98F-93ECF3A38C2B}">
      <dgm:prSet/>
      <dgm:spPr/>
      <dgm:t>
        <a:bodyPr/>
        <a:lstStyle/>
        <a:p>
          <a:endParaRPr lang="en-US"/>
        </a:p>
      </dgm:t>
    </dgm:pt>
    <dgm:pt modelId="{D4925A37-09BB-4CCD-B887-87E24A529E8D}" type="sibTrans" cxnId="{9F44D898-1E9A-4792-B98F-93ECF3A38C2B}">
      <dgm:prSet/>
      <dgm:spPr/>
      <dgm:t>
        <a:bodyPr/>
        <a:lstStyle/>
        <a:p>
          <a:endParaRPr lang="en-US"/>
        </a:p>
      </dgm:t>
    </dgm:pt>
    <dgm:pt modelId="{A290F055-D292-4544-91F5-D729E3447DC8}" type="pres">
      <dgm:prSet presAssocID="{2BBB4AD2-829C-49DD-85EC-E5C58879CEDF}" presName="CompostProcess" presStyleCnt="0">
        <dgm:presLayoutVars>
          <dgm:dir/>
          <dgm:resizeHandles val="exact"/>
        </dgm:presLayoutVars>
      </dgm:prSet>
      <dgm:spPr/>
    </dgm:pt>
    <dgm:pt modelId="{E91A10B0-4425-4A38-9D0F-BC653B7E53EB}" type="pres">
      <dgm:prSet presAssocID="{2BBB4AD2-829C-49DD-85EC-E5C58879CEDF}" presName="arrow" presStyleLbl="bgShp" presStyleIdx="0" presStyleCnt="1"/>
      <dgm:spPr/>
    </dgm:pt>
    <dgm:pt modelId="{DFC663BB-5892-405F-9BA0-0B59BE7A0405}" type="pres">
      <dgm:prSet presAssocID="{2BBB4AD2-829C-49DD-85EC-E5C58879CEDF}" presName="linearProcess" presStyleCnt="0"/>
      <dgm:spPr/>
    </dgm:pt>
    <dgm:pt modelId="{CB91D9FF-D275-4572-A5AA-07D66303349F}" type="pres">
      <dgm:prSet presAssocID="{73364CD4-4765-40E4-8D3C-D42EDFDDAF42}" presName="textNode" presStyleLbl="node1" presStyleIdx="0" presStyleCnt="6" custScaleX="112336">
        <dgm:presLayoutVars>
          <dgm:bulletEnabled val="1"/>
        </dgm:presLayoutVars>
      </dgm:prSet>
      <dgm:spPr/>
    </dgm:pt>
    <dgm:pt modelId="{BA1C752F-F7E1-48F0-AFBC-2300CA1B3FFB}" type="pres">
      <dgm:prSet presAssocID="{EDE388DA-428E-452C-9443-41B11D550DD4}" presName="sibTrans" presStyleCnt="0"/>
      <dgm:spPr/>
    </dgm:pt>
    <dgm:pt modelId="{BDAF35F3-3677-4AAA-A559-F31FC803B6AB}" type="pres">
      <dgm:prSet presAssocID="{DC28F6AC-7E95-412A-A438-5CCB45358881}" presName="textNode" presStyleLbl="node1" presStyleIdx="1" presStyleCnt="6">
        <dgm:presLayoutVars>
          <dgm:bulletEnabled val="1"/>
        </dgm:presLayoutVars>
      </dgm:prSet>
      <dgm:spPr/>
    </dgm:pt>
    <dgm:pt modelId="{3BFA07B2-A1D9-4D5C-9E2B-94948BFEEC47}" type="pres">
      <dgm:prSet presAssocID="{77E3B0C3-DC75-4930-93A1-6FD9B3B6D914}" presName="sibTrans" presStyleCnt="0"/>
      <dgm:spPr/>
    </dgm:pt>
    <dgm:pt modelId="{6C6AA887-EB4A-4350-83D8-AF424351276F}" type="pres">
      <dgm:prSet presAssocID="{DBD966FA-7CB6-4D7A-B9A4-0EA3B8E4324E}" presName="textNode" presStyleLbl="node1" presStyleIdx="2" presStyleCnt="6">
        <dgm:presLayoutVars>
          <dgm:bulletEnabled val="1"/>
        </dgm:presLayoutVars>
      </dgm:prSet>
      <dgm:spPr/>
    </dgm:pt>
    <dgm:pt modelId="{B3CC7DEA-BD3A-4012-A376-61A69F2FB820}" type="pres">
      <dgm:prSet presAssocID="{CA5DED4A-B080-410A-917F-5A7C167025E8}" presName="sibTrans" presStyleCnt="0"/>
      <dgm:spPr/>
    </dgm:pt>
    <dgm:pt modelId="{57BAC19E-1E3E-4DFD-9EA3-B6ED136775AA}" type="pres">
      <dgm:prSet presAssocID="{72423488-7911-4B78-B48A-EAE62953258F}" presName="textNode" presStyleLbl="node1" presStyleIdx="3" presStyleCnt="6">
        <dgm:presLayoutVars>
          <dgm:bulletEnabled val="1"/>
        </dgm:presLayoutVars>
      </dgm:prSet>
      <dgm:spPr/>
    </dgm:pt>
    <dgm:pt modelId="{6118A2BC-E058-464E-838C-616E4277C126}" type="pres">
      <dgm:prSet presAssocID="{97D52234-4A81-43AE-BDB9-B848943C00A0}" presName="sibTrans" presStyleCnt="0"/>
      <dgm:spPr/>
    </dgm:pt>
    <dgm:pt modelId="{F24D13F8-224F-42C5-A09D-7C24B7A4E74A}" type="pres">
      <dgm:prSet presAssocID="{95C65AD5-4B47-4711-BF52-7D8B127FFD0F}" presName="textNode" presStyleLbl="node1" presStyleIdx="4" presStyleCnt="6" custLinFactNeighborX="-15623" custLinFactNeighborY="-1186">
        <dgm:presLayoutVars>
          <dgm:bulletEnabled val="1"/>
        </dgm:presLayoutVars>
      </dgm:prSet>
      <dgm:spPr/>
    </dgm:pt>
    <dgm:pt modelId="{0D35E7D3-7756-4EE2-9FB1-93B597DCFEB5}" type="pres">
      <dgm:prSet presAssocID="{0BC3A261-998D-472F-848E-01D1A0FA4C52}" presName="sibTrans" presStyleCnt="0"/>
      <dgm:spPr/>
    </dgm:pt>
    <dgm:pt modelId="{2860315D-38E9-4917-A6C8-6475BC7F67C4}" type="pres">
      <dgm:prSet presAssocID="{E838E12C-AFFA-45BB-9839-7293B6E3EEE7}" presName="textNode" presStyleLbl="node1" presStyleIdx="5" presStyleCnt="6">
        <dgm:presLayoutVars>
          <dgm:bulletEnabled val="1"/>
        </dgm:presLayoutVars>
      </dgm:prSet>
      <dgm:spPr/>
    </dgm:pt>
  </dgm:ptLst>
  <dgm:cxnLst>
    <dgm:cxn modelId="{71242408-B21A-4A15-882E-03EE156B17BC}" srcId="{2BBB4AD2-829C-49DD-85EC-E5C58879CEDF}" destId="{DC28F6AC-7E95-412A-A438-5CCB45358881}" srcOrd="1" destOrd="0" parTransId="{D3AF8CC7-3142-4F04-A611-2E285FD6F00C}" sibTransId="{77E3B0C3-DC75-4930-93A1-6FD9B3B6D914}"/>
    <dgm:cxn modelId="{3BEC940C-D50A-4BC3-A9CE-806887CDFB94}" srcId="{2BBB4AD2-829C-49DD-85EC-E5C58879CEDF}" destId="{DBD966FA-7CB6-4D7A-B9A4-0EA3B8E4324E}" srcOrd="2" destOrd="0" parTransId="{F675BED2-E77E-41F2-AA77-55A201B61816}" sibTransId="{CA5DED4A-B080-410A-917F-5A7C167025E8}"/>
    <dgm:cxn modelId="{8DE91B17-1EE9-479F-BC78-DAED30A3C321}" type="presOf" srcId="{DBD966FA-7CB6-4D7A-B9A4-0EA3B8E4324E}" destId="{6C6AA887-EB4A-4350-83D8-AF424351276F}" srcOrd="0" destOrd="0" presId="urn:microsoft.com/office/officeart/2005/8/layout/hProcess9"/>
    <dgm:cxn modelId="{7CBB3F1A-BDAF-4640-9570-44556E8EEC64}" srcId="{2BBB4AD2-829C-49DD-85EC-E5C58879CEDF}" destId="{95C65AD5-4B47-4711-BF52-7D8B127FFD0F}" srcOrd="4" destOrd="0" parTransId="{7A07AE9C-13FE-4280-A51D-2976E285F9E2}" sibTransId="{0BC3A261-998D-472F-848E-01D1A0FA4C52}"/>
    <dgm:cxn modelId="{43938A24-9988-4F33-9465-818CBB267DA8}" type="presOf" srcId="{73364CD4-4765-40E4-8D3C-D42EDFDDAF42}" destId="{CB91D9FF-D275-4572-A5AA-07D66303349F}" srcOrd="0" destOrd="0" presId="urn:microsoft.com/office/officeart/2005/8/layout/hProcess9"/>
    <dgm:cxn modelId="{D06BB635-A3FE-452D-AC4A-F8F720724878}" srcId="{2BBB4AD2-829C-49DD-85EC-E5C58879CEDF}" destId="{72423488-7911-4B78-B48A-EAE62953258F}" srcOrd="3" destOrd="0" parTransId="{2243EC8A-5C62-41AB-9FBB-9260DADB3601}" sibTransId="{97D52234-4A81-43AE-BDB9-B848943C00A0}"/>
    <dgm:cxn modelId="{89DD983E-26D9-4DD8-AA03-3AD15BDCC921}" srcId="{2BBB4AD2-829C-49DD-85EC-E5C58879CEDF}" destId="{73364CD4-4765-40E4-8D3C-D42EDFDDAF42}" srcOrd="0" destOrd="0" parTransId="{1A5603F2-901B-49D7-A40C-CA9E3EB547D6}" sibTransId="{EDE388DA-428E-452C-9443-41B11D550DD4}"/>
    <dgm:cxn modelId="{6ED8DE5F-D6E7-4C27-82A7-3D742C4D8D8B}" srcId="{DBD966FA-7CB6-4D7A-B9A4-0EA3B8E4324E}" destId="{EFD2A7AB-45B0-461A-B74E-09CED866EF48}" srcOrd="0" destOrd="0" parTransId="{BAF9C058-43AD-43E1-812B-9BF57F447B5B}" sibTransId="{0346E0D8-4D1B-4400-BDFB-7D75A27E7BF9}"/>
    <dgm:cxn modelId="{3F6A9A62-AEBA-43AD-9E00-1139572CCF9E}" type="presOf" srcId="{646E83A4-14E7-464F-95FB-70648E4906E8}" destId="{6C6AA887-EB4A-4350-83D8-AF424351276F}" srcOrd="0" destOrd="2" presId="urn:microsoft.com/office/officeart/2005/8/layout/hProcess9"/>
    <dgm:cxn modelId="{DAC4094B-AE84-4806-A35B-C6EA68DE9383}" type="presOf" srcId="{DC28F6AC-7E95-412A-A438-5CCB45358881}" destId="{BDAF35F3-3677-4AAA-A559-F31FC803B6AB}" srcOrd="0" destOrd="0" presId="urn:microsoft.com/office/officeart/2005/8/layout/hProcess9"/>
    <dgm:cxn modelId="{BB7FED4D-8616-4231-86B9-A21DF3953FE1}" type="presOf" srcId="{95C65AD5-4B47-4711-BF52-7D8B127FFD0F}" destId="{F24D13F8-224F-42C5-A09D-7C24B7A4E74A}" srcOrd="0" destOrd="0" presId="urn:microsoft.com/office/officeart/2005/8/layout/hProcess9"/>
    <dgm:cxn modelId="{77E63E7E-A900-4E48-9E07-3BA9E182A526}" type="presOf" srcId="{EFD2A7AB-45B0-461A-B74E-09CED866EF48}" destId="{6C6AA887-EB4A-4350-83D8-AF424351276F}" srcOrd="0" destOrd="1" presId="urn:microsoft.com/office/officeart/2005/8/layout/hProcess9"/>
    <dgm:cxn modelId="{454C028E-51D5-4394-B3B5-C01BB4BED25A}" type="presOf" srcId="{2BBB4AD2-829C-49DD-85EC-E5C58879CEDF}" destId="{A290F055-D292-4544-91F5-D729E3447DC8}" srcOrd="0" destOrd="0" presId="urn:microsoft.com/office/officeart/2005/8/layout/hProcess9"/>
    <dgm:cxn modelId="{9F44D898-1E9A-4792-B98F-93ECF3A38C2B}" srcId="{2BBB4AD2-829C-49DD-85EC-E5C58879CEDF}" destId="{E838E12C-AFFA-45BB-9839-7293B6E3EEE7}" srcOrd="5" destOrd="0" parTransId="{E8C88709-B67B-4E97-BD0F-3041F8511C23}" sibTransId="{D4925A37-09BB-4CCD-B887-87E24A529E8D}"/>
    <dgm:cxn modelId="{9454D29D-F7E8-4A1A-B151-042E62459655}" srcId="{DBD966FA-7CB6-4D7A-B9A4-0EA3B8E4324E}" destId="{A7E39B14-1C89-45DA-BE87-9224134A76E6}" srcOrd="2" destOrd="0" parTransId="{039D6E6A-58A1-485B-8F65-104CD862F4EA}" sibTransId="{AAB38E54-9B99-46DD-A898-EA8659AD213D}"/>
    <dgm:cxn modelId="{9A8330A7-A2EC-4F9A-808C-1BDDE8418BE8}" type="presOf" srcId="{E838E12C-AFFA-45BB-9839-7293B6E3EEE7}" destId="{2860315D-38E9-4917-A6C8-6475BC7F67C4}" srcOrd="0" destOrd="0" presId="urn:microsoft.com/office/officeart/2005/8/layout/hProcess9"/>
    <dgm:cxn modelId="{3F5A57DF-9C8E-4945-B695-C1EB40074883}" type="presOf" srcId="{A7E39B14-1C89-45DA-BE87-9224134A76E6}" destId="{6C6AA887-EB4A-4350-83D8-AF424351276F}" srcOrd="0" destOrd="3" presId="urn:microsoft.com/office/officeart/2005/8/layout/hProcess9"/>
    <dgm:cxn modelId="{C421EBE9-6B6D-4040-BE6A-08730C690A22}" type="presOf" srcId="{72423488-7911-4B78-B48A-EAE62953258F}" destId="{57BAC19E-1E3E-4DFD-9EA3-B6ED136775AA}" srcOrd="0" destOrd="0" presId="urn:microsoft.com/office/officeart/2005/8/layout/hProcess9"/>
    <dgm:cxn modelId="{966509F5-CF2B-4475-A6C9-D983C532D110}" srcId="{DBD966FA-7CB6-4D7A-B9A4-0EA3B8E4324E}" destId="{646E83A4-14E7-464F-95FB-70648E4906E8}" srcOrd="1" destOrd="0" parTransId="{07603B77-83AD-4918-BB02-0918008E1D70}" sibTransId="{1F9233C9-43A3-428F-8ED4-7FAFEC79E0BF}"/>
    <dgm:cxn modelId="{DB47DFEE-D0E2-4A04-A462-7C20F82035C4}" type="presParOf" srcId="{A290F055-D292-4544-91F5-D729E3447DC8}" destId="{E91A10B0-4425-4A38-9D0F-BC653B7E53EB}" srcOrd="0" destOrd="0" presId="urn:microsoft.com/office/officeart/2005/8/layout/hProcess9"/>
    <dgm:cxn modelId="{DFEC2476-D478-49D4-9256-2992DF49D78B}" type="presParOf" srcId="{A290F055-D292-4544-91F5-D729E3447DC8}" destId="{DFC663BB-5892-405F-9BA0-0B59BE7A0405}" srcOrd="1" destOrd="0" presId="urn:microsoft.com/office/officeart/2005/8/layout/hProcess9"/>
    <dgm:cxn modelId="{DB160665-5F88-4C68-B0A3-D9B5A9FA423D}" type="presParOf" srcId="{DFC663BB-5892-405F-9BA0-0B59BE7A0405}" destId="{CB91D9FF-D275-4572-A5AA-07D66303349F}" srcOrd="0" destOrd="0" presId="urn:microsoft.com/office/officeart/2005/8/layout/hProcess9"/>
    <dgm:cxn modelId="{3D59CE52-7B78-4DAB-A4E9-F14AD7B04B49}" type="presParOf" srcId="{DFC663BB-5892-405F-9BA0-0B59BE7A0405}" destId="{BA1C752F-F7E1-48F0-AFBC-2300CA1B3FFB}" srcOrd="1" destOrd="0" presId="urn:microsoft.com/office/officeart/2005/8/layout/hProcess9"/>
    <dgm:cxn modelId="{6AA79E34-F987-41E7-82FB-579764BCB006}" type="presParOf" srcId="{DFC663BB-5892-405F-9BA0-0B59BE7A0405}" destId="{BDAF35F3-3677-4AAA-A559-F31FC803B6AB}" srcOrd="2" destOrd="0" presId="urn:microsoft.com/office/officeart/2005/8/layout/hProcess9"/>
    <dgm:cxn modelId="{E93062E7-C5F9-481A-AFF7-24C57533A834}" type="presParOf" srcId="{DFC663BB-5892-405F-9BA0-0B59BE7A0405}" destId="{3BFA07B2-A1D9-4D5C-9E2B-94948BFEEC47}" srcOrd="3" destOrd="0" presId="urn:microsoft.com/office/officeart/2005/8/layout/hProcess9"/>
    <dgm:cxn modelId="{C92ECFE0-CECF-462C-A63B-C77E14585C40}" type="presParOf" srcId="{DFC663BB-5892-405F-9BA0-0B59BE7A0405}" destId="{6C6AA887-EB4A-4350-83D8-AF424351276F}" srcOrd="4" destOrd="0" presId="urn:microsoft.com/office/officeart/2005/8/layout/hProcess9"/>
    <dgm:cxn modelId="{FA7DC5C1-0E10-47AB-B8B7-D1C1708975B1}" type="presParOf" srcId="{DFC663BB-5892-405F-9BA0-0B59BE7A0405}" destId="{B3CC7DEA-BD3A-4012-A376-61A69F2FB820}" srcOrd="5" destOrd="0" presId="urn:microsoft.com/office/officeart/2005/8/layout/hProcess9"/>
    <dgm:cxn modelId="{12ADA895-4F00-44F5-8D9B-A1CF985C60D7}" type="presParOf" srcId="{DFC663BB-5892-405F-9BA0-0B59BE7A0405}" destId="{57BAC19E-1E3E-4DFD-9EA3-B6ED136775AA}" srcOrd="6" destOrd="0" presId="urn:microsoft.com/office/officeart/2005/8/layout/hProcess9"/>
    <dgm:cxn modelId="{3C916F70-61D1-43F3-B828-6F1B3B8C0E35}" type="presParOf" srcId="{DFC663BB-5892-405F-9BA0-0B59BE7A0405}" destId="{6118A2BC-E058-464E-838C-616E4277C126}" srcOrd="7" destOrd="0" presId="urn:microsoft.com/office/officeart/2005/8/layout/hProcess9"/>
    <dgm:cxn modelId="{E19CAE12-032A-46AC-934C-C38F4AB159E1}" type="presParOf" srcId="{DFC663BB-5892-405F-9BA0-0B59BE7A0405}" destId="{F24D13F8-224F-42C5-A09D-7C24B7A4E74A}" srcOrd="8" destOrd="0" presId="urn:microsoft.com/office/officeart/2005/8/layout/hProcess9"/>
    <dgm:cxn modelId="{F47FDB74-5EAC-4667-9EEA-6254FF21CDC4}" type="presParOf" srcId="{DFC663BB-5892-405F-9BA0-0B59BE7A0405}" destId="{0D35E7D3-7756-4EE2-9FB1-93B597DCFEB5}" srcOrd="9" destOrd="0" presId="urn:microsoft.com/office/officeart/2005/8/layout/hProcess9"/>
    <dgm:cxn modelId="{78CC6B52-301F-4B59-AB54-A9050C51ACDC}" type="presParOf" srcId="{DFC663BB-5892-405F-9BA0-0B59BE7A0405}" destId="{2860315D-38E9-4917-A6C8-6475BC7F67C4}"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1A10B0-4425-4A38-9D0F-BC653B7E53EB}">
      <dsp:nvSpPr>
        <dsp:cNvPr id="0" name=""/>
        <dsp:cNvSpPr/>
      </dsp:nvSpPr>
      <dsp:spPr>
        <a:xfrm>
          <a:off x="770738" y="0"/>
          <a:ext cx="8735036"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91D9FF-D275-4572-A5AA-07D66303349F}">
      <dsp:nvSpPr>
        <dsp:cNvPr id="0" name=""/>
        <dsp:cNvSpPr/>
      </dsp:nvSpPr>
      <dsp:spPr>
        <a:xfrm>
          <a:off x="5397" y="1625600"/>
          <a:ext cx="1809421" cy="2167466"/>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Referral for Special Education by Parent/Guardian or Teacher</a:t>
          </a:r>
        </a:p>
      </dsp:txBody>
      <dsp:txXfrm>
        <a:off x="93726" y="1713929"/>
        <a:ext cx="1632763" cy="1990808"/>
      </dsp:txXfrm>
    </dsp:sp>
    <dsp:sp modelId="{BDAF35F3-3677-4AAA-A559-F31FC803B6AB}">
      <dsp:nvSpPr>
        <dsp:cNvPr id="0" name=""/>
        <dsp:cNvSpPr/>
      </dsp:nvSpPr>
      <dsp:spPr>
        <a:xfrm>
          <a:off x="1895355" y="1625600"/>
          <a:ext cx="1610722" cy="2167466"/>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Arial" panose="020B0604020202020204" pitchFamily="34" charset="0"/>
              <a:cs typeface="Arial" panose="020B0604020202020204" pitchFamily="34" charset="0"/>
            </a:rPr>
            <a:t>Assessment Plan </a:t>
          </a:r>
        </a:p>
        <a:p>
          <a:pPr marL="0" lvl="0" indent="0" algn="ctr" defTabSz="711200">
            <a:lnSpc>
              <a:spcPct val="90000"/>
            </a:lnSpc>
            <a:spcBef>
              <a:spcPct val="0"/>
            </a:spcBef>
            <a:spcAft>
              <a:spcPct val="35000"/>
            </a:spcAft>
            <a:buNone/>
          </a:pPr>
          <a:endParaRPr lang="en-US" sz="1500" kern="1200" dirty="0"/>
        </a:p>
      </dsp:txBody>
      <dsp:txXfrm>
        <a:off x="1973984" y="1704229"/>
        <a:ext cx="1453464" cy="2010208"/>
      </dsp:txXfrm>
    </dsp:sp>
    <dsp:sp modelId="{6C6AA887-EB4A-4350-83D8-AF424351276F}">
      <dsp:nvSpPr>
        <dsp:cNvPr id="0" name=""/>
        <dsp:cNvSpPr/>
      </dsp:nvSpPr>
      <dsp:spPr>
        <a:xfrm>
          <a:off x="3586614" y="1625600"/>
          <a:ext cx="1610722" cy="2167466"/>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	</a:t>
          </a:r>
        </a:p>
        <a:p>
          <a:pPr marL="0" lvl="0" indent="0" algn="ctr" defTabSz="622300">
            <a:lnSpc>
              <a:spcPct val="90000"/>
            </a:lnSpc>
            <a:spcBef>
              <a:spcPct val="0"/>
            </a:spcBef>
            <a:spcAft>
              <a:spcPct val="35000"/>
            </a:spcAft>
            <a:buNone/>
          </a:pPr>
          <a:endParaRPr lang="en-US" sz="1400" b="1" kern="1200" dirty="0">
            <a:latin typeface="Arial" panose="020B0604020202020204" pitchFamily="34" charset="0"/>
            <a:cs typeface="Arial" panose="020B0604020202020204" pitchFamily="34" charset="0"/>
          </a:endParaRPr>
        </a:p>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IEP Meeting (Initial Eligibility) </a:t>
          </a:r>
        </a:p>
        <a:p>
          <a:pPr marL="57150" lvl="1" indent="-57150" algn="l" defTabSz="488950">
            <a:lnSpc>
              <a:spcPct val="90000"/>
            </a:lnSpc>
            <a:spcBef>
              <a:spcPct val="0"/>
            </a:spcBef>
            <a:spcAft>
              <a:spcPct val="15000"/>
            </a:spcAft>
            <a:buChar char="•"/>
          </a:pPr>
          <a:endParaRPr lang="en-US" sz="1100" kern="1200" dirty="0"/>
        </a:p>
        <a:p>
          <a:pPr marL="57150" lvl="1" indent="-57150" algn="l" defTabSz="488950">
            <a:lnSpc>
              <a:spcPct val="90000"/>
            </a:lnSpc>
            <a:spcBef>
              <a:spcPct val="0"/>
            </a:spcBef>
            <a:spcAft>
              <a:spcPct val="15000"/>
            </a:spcAft>
            <a:buChar char="•"/>
          </a:pPr>
          <a:endParaRPr lang="en-US" sz="1100" kern="1200" dirty="0"/>
        </a:p>
        <a:p>
          <a:pPr marL="57150" lvl="1" indent="-57150" algn="l" defTabSz="488950">
            <a:lnSpc>
              <a:spcPct val="90000"/>
            </a:lnSpc>
            <a:spcBef>
              <a:spcPct val="0"/>
            </a:spcBef>
            <a:spcAft>
              <a:spcPct val="15000"/>
            </a:spcAft>
            <a:buChar char="•"/>
          </a:pPr>
          <a:endParaRPr lang="en-US" sz="1100" kern="1200" dirty="0"/>
        </a:p>
      </dsp:txBody>
      <dsp:txXfrm>
        <a:off x="3665243" y="1704229"/>
        <a:ext cx="1453464" cy="2010208"/>
      </dsp:txXfrm>
    </dsp:sp>
    <dsp:sp modelId="{57BAC19E-1E3E-4DFD-9EA3-B6ED136775AA}">
      <dsp:nvSpPr>
        <dsp:cNvPr id="0" name=""/>
        <dsp:cNvSpPr/>
      </dsp:nvSpPr>
      <dsp:spPr>
        <a:xfrm>
          <a:off x="5277873" y="1625600"/>
          <a:ext cx="1610722" cy="2167466"/>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IEP Implementation </a:t>
          </a:r>
          <a:r>
            <a:rPr lang="en-US" sz="1400" kern="1200" dirty="0"/>
            <a:t>	</a:t>
          </a:r>
        </a:p>
      </dsp:txBody>
      <dsp:txXfrm>
        <a:off x="5356502" y="1704229"/>
        <a:ext cx="1453464" cy="2010208"/>
      </dsp:txXfrm>
    </dsp:sp>
    <dsp:sp modelId="{F24D13F8-224F-42C5-A09D-7C24B7A4E74A}">
      <dsp:nvSpPr>
        <dsp:cNvPr id="0" name=""/>
        <dsp:cNvSpPr/>
      </dsp:nvSpPr>
      <dsp:spPr>
        <a:xfrm>
          <a:off x="6956550" y="1599893"/>
          <a:ext cx="1610722" cy="2167466"/>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Arial" panose="020B0604020202020204" pitchFamily="34" charset="0"/>
              <a:cs typeface="Arial" panose="020B0604020202020204" pitchFamily="34" charset="0"/>
            </a:rPr>
            <a:t>Annual Review </a:t>
          </a:r>
        </a:p>
      </dsp:txBody>
      <dsp:txXfrm>
        <a:off x="7035179" y="1678522"/>
        <a:ext cx="1453464" cy="2010208"/>
      </dsp:txXfrm>
    </dsp:sp>
    <dsp:sp modelId="{2860315D-38E9-4917-A6C8-6475BC7F67C4}">
      <dsp:nvSpPr>
        <dsp:cNvPr id="0" name=""/>
        <dsp:cNvSpPr/>
      </dsp:nvSpPr>
      <dsp:spPr>
        <a:xfrm>
          <a:off x="8660392" y="1625600"/>
          <a:ext cx="1610722" cy="2167466"/>
        </a:xfrm>
        <a:prstGeom prst="round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Triennial</a:t>
          </a:r>
          <a:r>
            <a:rPr lang="en-US" sz="1400" kern="1200" dirty="0"/>
            <a:t> </a:t>
          </a:r>
        </a:p>
      </dsp:txBody>
      <dsp:txXfrm>
        <a:off x="8739021" y="1704229"/>
        <a:ext cx="1453464" cy="201020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CA6DA-C918-435B-9D95-FEAD653EA5BF}" type="datetimeFigureOut">
              <a:rPr lang="en-US" smtClean="0"/>
              <a:t>11/25/2020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A1903C-7325-4DD5-ABF8-B61811EC462C}" type="slidenum">
              <a:rPr lang="en-US" smtClean="0"/>
              <a:t>‹#›</a:t>
            </a:fld>
            <a:endParaRPr lang="en-US"/>
          </a:p>
        </p:txBody>
      </p:sp>
    </p:spTree>
    <p:extLst>
      <p:ext uri="{BB962C8B-B14F-4D97-AF65-F5344CB8AC3E}">
        <p14:creationId xmlns:p14="http://schemas.microsoft.com/office/powerpoint/2010/main" val="3723120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A1903C-7325-4DD5-ABF8-B61811EC462C}" type="slidenum">
              <a:rPr lang="en-US" smtClean="0"/>
              <a:t>6</a:t>
            </a:fld>
            <a:endParaRPr lang="en-US"/>
          </a:p>
        </p:txBody>
      </p:sp>
    </p:spTree>
    <p:extLst>
      <p:ext uri="{BB962C8B-B14F-4D97-AF65-F5344CB8AC3E}">
        <p14:creationId xmlns:p14="http://schemas.microsoft.com/office/powerpoint/2010/main" val="1080256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11/25/2020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dph.ca.gov/Programs/CID/DCDC/Pages/COVID-19/small-groups-child-youth.asp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disabilityrightsca.org/post/coronavirus-k-12-education" TargetMode="External"/><Relationship Id="rId2" Type="http://schemas.openxmlformats.org/officeDocument/2006/relationships/hyperlink" Target="https://www.cde.ca.gov/ls/he/hn/specialedcovid19guidance.asp" TargetMode="External"/><Relationship Id="rId1" Type="http://schemas.openxmlformats.org/officeDocument/2006/relationships/slideLayout" Target="../slideLayouts/slideLayout2.xml"/><Relationship Id="rId5" Type="http://schemas.openxmlformats.org/officeDocument/2006/relationships/hyperlink" Target="https://www.disabilityrightsca.org/post/know-your-rights-face-coverings-during-covid-19" TargetMode="External"/><Relationship Id="rId4" Type="http://schemas.openxmlformats.org/officeDocument/2006/relationships/hyperlink" Target="https://serr.disabilityrightsca.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2.ed.gov/documents/coronavirus/cares-waiver-report.pdf"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ww2.ed.gov/documents/coronavirus/cares-waiver-report.pdf"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2.ed.gov/documents/coronavirus/cares-waiver-report.pdf"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leginfo.legislature.ca.gov/faces/billTextClient.xhtml?bill_id=201920200SB9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files.covid19.ca.gov/pdf/EssentialCriticalInfrastructureWorkers.pdf" TargetMode="External"/><Relationship Id="rId2" Type="http://schemas.openxmlformats.org/officeDocument/2006/relationships/hyperlink" Target="https://www.cde.ca.gov/ls/he/hn/specialedcovid19guidance.asp?mc_cid=7449329e89&amp;mc_eid=79d64e338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F8FF-85CB-4D68-A59E-31E4B44FEE88}"/>
              </a:ext>
            </a:extLst>
          </p:cNvPr>
          <p:cNvSpPr>
            <a:spLocks noGrp="1"/>
          </p:cNvSpPr>
          <p:nvPr>
            <p:ph type="ctrTitle"/>
          </p:nvPr>
        </p:nvSpPr>
        <p:spPr>
          <a:xfrm>
            <a:off x="1524000" y="1031747"/>
            <a:ext cx="9144000" cy="1845286"/>
          </a:xfrm>
        </p:spPr>
        <p:txBody>
          <a:bodyPr>
            <a:normAutofit/>
          </a:bodyPr>
          <a:lstStyle/>
          <a:p>
            <a:r>
              <a:rPr lang="en-US" dirty="0">
                <a:latin typeface="Arial" panose="020B0604020202020204" pitchFamily="34" charset="0"/>
                <a:cs typeface="Arial" panose="020B0604020202020204" pitchFamily="34" charset="0"/>
              </a:rPr>
              <a:t>Virtual Townhall on Special Education</a:t>
            </a:r>
          </a:p>
        </p:txBody>
      </p:sp>
      <p:sp>
        <p:nvSpPr>
          <p:cNvPr id="3" name="Subtitle 2">
            <a:extLst>
              <a:ext uri="{FF2B5EF4-FFF2-40B4-BE49-F238E27FC236}">
                <a16:creationId xmlns:a16="http://schemas.microsoft.com/office/drawing/2014/main" id="{CEE63812-3157-4F6F-BE54-2327ED3E2455}"/>
              </a:ext>
            </a:extLst>
          </p:cNvPr>
          <p:cNvSpPr>
            <a:spLocks noGrp="1"/>
          </p:cNvSpPr>
          <p:nvPr>
            <p:ph type="subTitle" idx="1"/>
          </p:nvPr>
        </p:nvSpPr>
        <p:spPr>
          <a:xfrm>
            <a:off x="1524000" y="2940667"/>
            <a:ext cx="9144000" cy="1180977"/>
          </a:xfrm>
        </p:spPr>
        <p:txBody>
          <a:bodyPr>
            <a:normAutofit/>
          </a:bodyPr>
          <a:lstStyle/>
          <a:p>
            <a:r>
              <a:rPr lang="en-US" sz="2800" dirty="0">
                <a:latin typeface="Arial" panose="020B0604020202020204" pitchFamily="34" charset="0"/>
                <a:cs typeface="Arial" panose="020B0604020202020204" pitchFamily="34" charset="0"/>
              </a:rPr>
              <a:t>Presenters: Robert Borrelle &amp; Gabriela Torres,</a:t>
            </a:r>
          </a:p>
          <a:p>
            <a:r>
              <a:rPr lang="en-US" sz="2800" dirty="0">
                <a:latin typeface="Arial" panose="020B0604020202020204" pitchFamily="34" charset="0"/>
                <a:cs typeface="Arial" panose="020B0604020202020204" pitchFamily="34" charset="0"/>
              </a:rPr>
              <a:t> Attorneys from Disability Rights California </a:t>
            </a:r>
          </a:p>
        </p:txBody>
      </p:sp>
      <p:pic>
        <p:nvPicPr>
          <p:cNvPr id="5" name="Picture 4">
            <a:extLst>
              <a:ext uri="{FF2B5EF4-FFF2-40B4-BE49-F238E27FC236}">
                <a16:creationId xmlns:a16="http://schemas.microsoft.com/office/drawing/2014/main" id="{3422043A-E5CB-42A1-9384-5043348C7F8D}"/>
              </a:ext>
            </a:extLst>
          </p:cNvPr>
          <p:cNvPicPr>
            <a:picLocks noChangeAspect="1"/>
          </p:cNvPicPr>
          <p:nvPr/>
        </p:nvPicPr>
        <p:blipFill>
          <a:blip r:embed="rId2"/>
          <a:stretch>
            <a:fillRect/>
          </a:stretch>
        </p:blipFill>
        <p:spPr>
          <a:xfrm>
            <a:off x="777394" y="4185278"/>
            <a:ext cx="4462194" cy="2070416"/>
          </a:xfrm>
          <a:prstGeom prst="rect">
            <a:avLst/>
          </a:prstGeom>
        </p:spPr>
      </p:pic>
    </p:spTree>
    <p:extLst>
      <p:ext uri="{BB962C8B-B14F-4D97-AF65-F5344CB8AC3E}">
        <p14:creationId xmlns:p14="http://schemas.microsoft.com/office/powerpoint/2010/main" val="110860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E1314-87B5-423C-B60E-5C54A63D82A0}"/>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hlinkClick r:id="rId2"/>
              </a:rPr>
              <a:t>DPH Guidance</a:t>
            </a:r>
            <a:r>
              <a:rPr lang="en-US" dirty="0">
                <a:latin typeface="Arial" panose="020B0604020202020204" pitchFamily="34" charset="0"/>
                <a:cs typeface="Arial" panose="020B0604020202020204" pitchFamily="34" charset="0"/>
              </a:rPr>
              <a:t>: Small Cohort Settings</a:t>
            </a:r>
          </a:p>
        </p:txBody>
      </p:sp>
      <p:sp>
        <p:nvSpPr>
          <p:cNvPr id="3" name="Content Placeholder 2">
            <a:extLst>
              <a:ext uri="{FF2B5EF4-FFF2-40B4-BE49-F238E27FC236}">
                <a16:creationId xmlns:a16="http://schemas.microsoft.com/office/drawing/2014/main" id="{38F84683-A44F-4C4B-9258-AD7D1E4EF6B5}"/>
              </a:ext>
            </a:extLst>
          </p:cNvPr>
          <p:cNvSpPr>
            <a:spLocks noGrp="1"/>
          </p:cNvSpPr>
          <p:nvPr>
            <p:ph idx="1"/>
          </p:nvPr>
        </p:nvSpPr>
        <p:spPr/>
        <p:txBody>
          <a:bodyPr vert="horz" lIns="91440" tIns="45720" rIns="91440" bIns="45720" rtlCol="0" anchor="t">
            <a:normAutofit fontScale="77500" lnSpcReduction="20000"/>
          </a:bodyPr>
          <a:lstStyle/>
          <a:p>
            <a:pPr>
              <a:lnSpc>
                <a:spcPct val="110000"/>
              </a:lnSpc>
            </a:pPr>
            <a:r>
              <a:rPr lang="en-US" dirty="0">
                <a:latin typeface="Arial" panose="020B0604020202020204" pitchFamily="34" charset="0"/>
                <a:cs typeface="Arial" panose="020B0604020202020204" pitchFamily="34" charset="0"/>
              </a:rPr>
              <a:t>Cohort Guidance authorizes small-group, in-person services in controlled, supervised, school settings. </a:t>
            </a:r>
          </a:p>
          <a:p>
            <a:pPr>
              <a:lnSpc>
                <a:spcPct val="110000"/>
              </a:lnSpc>
            </a:pPr>
            <a:r>
              <a:rPr lang="en-US" dirty="0">
                <a:latin typeface="Arial" panose="020B0604020202020204" pitchFamily="34" charset="0"/>
                <a:cs typeface="Arial" panose="020B0604020202020204" pitchFamily="34" charset="0"/>
              </a:rPr>
              <a:t>Maximum 14 students &amp; 2 adults</a:t>
            </a:r>
          </a:p>
          <a:p>
            <a:pPr>
              <a:lnSpc>
                <a:spcPct val="110000"/>
              </a:lnSpc>
            </a:pPr>
            <a:r>
              <a:rPr lang="en-US" dirty="0">
                <a:latin typeface="Arial" panose="020B0604020202020204" pitchFamily="34" charset="0"/>
                <a:cs typeface="Arial" panose="020B0604020202020204" pitchFamily="34" charset="0"/>
              </a:rPr>
              <a:t>No mixing between cohorts, with exception of 1:1 specialists </a:t>
            </a:r>
          </a:p>
          <a:p>
            <a:pPr>
              <a:lnSpc>
                <a:spcPct val="110000"/>
              </a:lnSpc>
            </a:pPr>
            <a:r>
              <a:rPr lang="en-US" dirty="0">
                <a:latin typeface="Arial" panose="020B0604020202020204" pitchFamily="34" charset="0"/>
                <a:cs typeface="Arial" panose="020B0604020202020204" pitchFamily="34" charset="0"/>
              </a:rPr>
              <a:t>Follow safety protocols (distancing, face coverings, cleaning etc.)</a:t>
            </a:r>
          </a:p>
          <a:p>
            <a:pPr>
              <a:lnSpc>
                <a:spcPct val="110000"/>
              </a:lnSpc>
            </a:pPr>
            <a:r>
              <a:rPr lang="en-US" dirty="0">
                <a:latin typeface="Arial" panose="020B0604020202020204" pitchFamily="34" charset="0"/>
                <a:cs typeface="Arial" panose="020B0604020202020204" pitchFamily="34" charset="0"/>
              </a:rPr>
              <a:t>Not dependent on county health orders</a:t>
            </a:r>
          </a:p>
          <a:p>
            <a:pPr>
              <a:lnSpc>
                <a:spcPct val="110000"/>
              </a:lnSpc>
            </a:pPr>
            <a:r>
              <a:rPr lang="en-US" dirty="0">
                <a:latin typeface="Arial" panose="020B0604020202020204" pitchFamily="34" charset="0"/>
                <a:cs typeface="Arial" panose="020B0604020202020204" pitchFamily="34" charset="0"/>
              </a:rPr>
              <a:t>LEAs are not required to offer cohort education. Districts must opt in.</a:t>
            </a:r>
          </a:p>
          <a:p>
            <a:pPr marL="0" indent="0">
              <a:lnSpc>
                <a:spcPct val="110000"/>
              </a:lnSpc>
              <a:buNone/>
            </a:pPr>
            <a:endParaRPr lang="en-US" dirty="0">
              <a:latin typeface="Arial" panose="020B0604020202020204" pitchFamily="34" charset="0"/>
              <a:cs typeface="Arial" panose="020B0604020202020204" pitchFamily="34" charset="0"/>
            </a:endParaRPr>
          </a:p>
          <a:p>
            <a:pPr marL="0" indent="0">
              <a:lnSpc>
                <a:spcPct val="110000"/>
              </a:lnSpc>
              <a:buNone/>
            </a:pPr>
            <a:r>
              <a:rPr lang="en-US" dirty="0">
                <a:latin typeface="Arial" panose="020B0604020202020204" pitchFamily="34" charset="0"/>
                <a:cs typeface="Arial" panose="020B0604020202020204" pitchFamily="34" charset="0"/>
              </a:rPr>
              <a:t>The detailed guidance can be found a: </a:t>
            </a:r>
            <a:r>
              <a:rPr lang="en-US" u="sng" dirty="0">
                <a:latin typeface="Arial" panose="020B0604020202020204" pitchFamily="34" charset="0"/>
                <a:cs typeface="Arial" panose="020B0604020202020204" pitchFamily="34" charset="0"/>
                <a:hlinkClick r:id="rId2"/>
              </a:rPr>
              <a:t>https://www.cdph.ca.gov/Programs/CID/DCDC/Pages/COVID-19/small-groups-child-youth.aspx</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D65E630E-0C55-4C8C-A9A0-54E134AAC214}"/>
              </a:ext>
            </a:extLst>
          </p:cNvPr>
          <p:cNvSpPr txBox="1"/>
          <p:nvPr/>
        </p:nvSpPr>
        <p:spPr>
          <a:xfrm>
            <a:off x="11353800" y="5807631"/>
            <a:ext cx="527709"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10</a:t>
            </a:r>
          </a:p>
        </p:txBody>
      </p:sp>
    </p:spTree>
    <p:extLst>
      <p:ext uri="{BB962C8B-B14F-4D97-AF65-F5344CB8AC3E}">
        <p14:creationId xmlns:p14="http://schemas.microsoft.com/office/powerpoint/2010/main" val="85071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F272A6-E29A-4C2E-99B8-1904DE8D11B5}"/>
              </a:ext>
            </a:extLst>
          </p:cNvPr>
          <p:cNvSpPr>
            <a:spLocks noGrp="1"/>
          </p:cNvSpPr>
          <p:nvPr>
            <p:ph type="title"/>
          </p:nvPr>
        </p:nvSpPr>
        <p:spPr>
          <a:xfrm>
            <a:off x="350093" y="224595"/>
            <a:ext cx="10515600" cy="1212883"/>
          </a:xfrm>
        </p:spPr>
        <p:txBody>
          <a:bodyPr>
            <a:normAutofit/>
          </a:bodyPr>
          <a:lstStyle/>
          <a:p>
            <a:r>
              <a:rPr lang="en-US" sz="4800" dirty="0">
                <a:latin typeface="Arial" panose="020B0604020202020204" pitchFamily="34" charset="0"/>
                <a:cs typeface="Arial" panose="020B0604020202020204" pitchFamily="34" charset="0"/>
              </a:rPr>
              <a:t>Advocacy Tips for Parents</a:t>
            </a:r>
          </a:p>
        </p:txBody>
      </p:sp>
      <p:sp>
        <p:nvSpPr>
          <p:cNvPr id="5" name="Text Placeholder 4">
            <a:extLst>
              <a:ext uri="{FF2B5EF4-FFF2-40B4-BE49-F238E27FC236}">
                <a16:creationId xmlns:a16="http://schemas.microsoft.com/office/drawing/2014/main" id="{36211035-DD6A-43D4-B6E7-F1C9CD106E3C}"/>
              </a:ext>
            </a:extLst>
          </p:cNvPr>
          <p:cNvSpPr>
            <a:spLocks noGrp="1"/>
          </p:cNvSpPr>
          <p:nvPr>
            <p:ph type="body" idx="1"/>
          </p:nvPr>
        </p:nvSpPr>
        <p:spPr>
          <a:xfrm>
            <a:off x="838200" y="1625047"/>
            <a:ext cx="10515600" cy="4820787"/>
          </a:xfrm>
        </p:spPr>
        <p:txBody>
          <a:bodyPr>
            <a:noAutofit/>
          </a:bodyPr>
          <a:lstStyle/>
          <a:p>
            <a:pPr marL="457200" indent="-457200">
              <a:lnSpc>
                <a:spcPct val="100000"/>
              </a:lnSpc>
              <a:spcBef>
                <a:spcPts val="200"/>
              </a:spcBef>
              <a:spcAft>
                <a:spcPts val="200"/>
              </a:spcAft>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Put your service or assessment requests in writing</a:t>
            </a:r>
          </a:p>
          <a:p>
            <a:pPr marL="914400" lvl="1" indent="-457200">
              <a:lnSpc>
                <a:spcPct val="100000"/>
              </a:lnSpc>
              <a:spcBef>
                <a:spcPts val="200"/>
              </a:spcBef>
              <a:spcAft>
                <a:spcPts val="200"/>
              </a:spcAft>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Your school must provide a Prior Written Notice (PWN) explaining why it is accepting or rejecting your request. Make sure everything is in writing</a:t>
            </a:r>
          </a:p>
          <a:p>
            <a:pPr marL="457200" indent="-457200">
              <a:lnSpc>
                <a:spcPct val="100000"/>
              </a:lnSpc>
              <a:spcBef>
                <a:spcPts val="200"/>
              </a:spcBef>
              <a:spcAft>
                <a:spcPts val="200"/>
              </a:spcAft>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Keep data and records</a:t>
            </a:r>
          </a:p>
          <a:p>
            <a:pPr marL="914400" lvl="1" indent="-457200">
              <a:lnSpc>
                <a:spcPct val="100000"/>
              </a:lnSpc>
              <a:spcBef>
                <a:spcPts val="200"/>
              </a:spcBef>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Services Log</a:t>
            </a:r>
          </a:p>
          <a:p>
            <a:pPr marL="914400" lvl="1" indent="-457200">
              <a:lnSpc>
                <a:spcPct val="100000"/>
              </a:lnSpc>
              <a:spcBef>
                <a:spcPts val="200"/>
              </a:spcBef>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Work samples</a:t>
            </a:r>
          </a:p>
          <a:p>
            <a:pPr marL="457200" indent="-457200">
              <a:lnSpc>
                <a:spcPct val="100000"/>
              </a:lnSpc>
              <a:spcBef>
                <a:spcPts val="200"/>
              </a:spcBef>
              <a:spcAft>
                <a:spcPts val="200"/>
              </a:spcAft>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Read the IEP notes and make changes if necessary</a:t>
            </a:r>
          </a:p>
          <a:p>
            <a:pPr marL="914400" lvl="1" indent="-457200">
              <a:lnSpc>
                <a:spcPct val="100000"/>
              </a:lnSpc>
              <a:spcBef>
                <a:spcPts val="200"/>
              </a:spcBef>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Parent Addendum</a:t>
            </a:r>
          </a:p>
          <a:p>
            <a:pPr marL="914400" lvl="1" indent="-457200">
              <a:lnSpc>
                <a:spcPct val="100000"/>
              </a:lnSpc>
              <a:spcBef>
                <a:spcPts val="200"/>
              </a:spcBef>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Limited consent</a:t>
            </a:r>
          </a:p>
        </p:txBody>
      </p:sp>
      <p:sp>
        <p:nvSpPr>
          <p:cNvPr id="6" name="TextBox 5">
            <a:extLst>
              <a:ext uri="{FF2B5EF4-FFF2-40B4-BE49-F238E27FC236}">
                <a16:creationId xmlns:a16="http://schemas.microsoft.com/office/drawing/2014/main" id="{2A2638F0-869B-4D0D-A13F-A031CB0E95EA}"/>
              </a:ext>
            </a:extLst>
          </p:cNvPr>
          <p:cNvSpPr txBox="1"/>
          <p:nvPr/>
        </p:nvSpPr>
        <p:spPr>
          <a:xfrm>
            <a:off x="11353800" y="5807631"/>
            <a:ext cx="504882"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11</a:t>
            </a:r>
          </a:p>
        </p:txBody>
      </p:sp>
    </p:spTree>
    <p:extLst>
      <p:ext uri="{BB962C8B-B14F-4D97-AF65-F5344CB8AC3E}">
        <p14:creationId xmlns:p14="http://schemas.microsoft.com/office/powerpoint/2010/main" val="1597143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F272A6-E29A-4C2E-99B8-1904DE8D11B5}"/>
              </a:ext>
            </a:extLst>
          </p:cNvPr>
          <p:cNvSpPr>
            <a:spLocks noGrp="1"/>
          </p:cNvSpPr>
          <p:nvPr>
            <p:ph type="title"/>
          </p:nvPr>
        </p:nvSpPr>
        <p:spPr>
          <a:xfrm>
            <a:off x="838200" y="0"/>
            <a:ext cx="7632257" cy="1212883"/>
          </a:xfrm>
        </p:spPr>
        <p:txBody>
          <a:bodyPr>
            <a:normAutofit/>
          </a:bodyPr>
          <a:lstStyle/>
          <a:p>
            <a:r>
              <a:rPr lang="en-US" sz="4800" dirty="0">
                <a:latin typeface="Arial" panose="020B0604020202020204" pitchFamily="34" charset="0"/>
                <a:cs typeface="Arial" panose="020B0604020202020204" pitchFamily="34" charset="0"/>
              </a:rPr>
              <a:t>Advocacy Tips for Parents</a:t>
            </a:r>
          </a:p>
        </p:txBody>
      </p:sp>
      <p:sp>
        <p:nvSpPr>
          <p:cNvPr id="5" name="Text Placeholder 4">
            <a:extLst>
              <a:ext uri="{FF2B5EF4-FFF2-40B4-BE49-F238E27FC236}">
                <a16:creationId xmlns:a16="http://schemas.microsoft.com/office/drawing/2014/main" id="{36211035-DD6A-43D4-B6E7-F1C9CD106E3C}"/>
              </a:ext>
            </a:extLst>
          </p:cNvPr>
          <p:cNvSpPr>
            <a:spLocks noGrp="1"/>
          </p:cNvSpPr>
          <p:nvPr>
            <p:ph type="body" idx="1"/>
          </p:nvPr>
        </p:nvSpPr>
        <p:spPr>
          <a:xfrm>
            <a:off x="838200" y="1872238"/>
            <a:ext cx="10515600" cy="4029844"/>
          </a:xfrm>
        </p:spPr>
        <p:txBody>
          <a:bodyPr>
            <a:normAutofit fontScale="92500"/>
          </a:bodyPr>
          <a:lstStyle/>
          <a:p>
            <a:pPr marL="457200" indent="-457200">
              <a:lnSpc>
                <a:spcPct val="100000"/>
              </a:lnSpc>
              <a:spcBef>
                <a:spcPts val="200"/>
              </a:spcBef>
              <a:spcAft>
                <a:spcPts val="200"/>
              </a:spcAft>
              <a:buFont typeface="Arial" panose="020B0604020202020204" pitchFamily="34" charset="0"/>
              <a:buChar char="•"/>
            </a:pPr>
            <a:r>
              <a:rPr lang="en-US" sz="3200" dirty="0">
                <a:solidFill>
                  <a:schemeClr val="tx1"/>
                </a:solidFill>
                <a:latin typeface="Arial" panose="020B0604020202020204" pitchFamily="34" charset="0"/>
                <a:cs typeface="Arial" panose="020B0604020202020204" pitchFamily="34" charset="0"/>
              </a:rPr>
              <a:t>Pursue complaint options if necessary</a:t>
            </a:r>
            <a:endParaRPr lang="en-US" sz="4800" dirty="0">
              <a:solidFill>
                <a:schemeClr val="tx1"/>
              </a:solidFill>
              <a:latin typeface="Arial" panose="020B0604020202020204" pitchFamily="34" charset="0"/>
              <a:cs typeface="Arial" panose="020B0604020202020204" pitchFamily="34" charset="0"/>
            </a:endParaRPr>
          </a:p>
          <a:p>
            <a:pPr marL="914400" lvl="1" indent="-457200">
              <a:lnSpc>
                <a:spcPct val="100000"/>
              </a:lnSpc>
              <a:spcBef>
                <a:spcPts val="200"/>
              </a:spcBef>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Due Process Complaint with the Office of Administrative Hearings</a:t>
            </a:r>
          </a:p>
          <a:p>
            <a:pPr marL="914400" lvl="1" indent="-457200">
              <a:lnSpc>
                <a:spcPct val="100000"/>
              </a:lnSpc>
              <a:spcBef>
                <a:spcPts val="200"/>
              </a:spcBef>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Compliance Complaint with the California Department of Education</a:t>
            </a:r>
          </a:p>
          <a:p>
            <a:pPr marL="914400" lvl="1" indent="-457200">
              <a:lnSpc>
                <a:spcPct val="100000"/>
              </a:lnSpc>
              <a:spcBef>
                <a:spcPts val="200"/>
              </a:spcBef>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Discrimination Complaint with the U.S. Office for Civil Rights </a:t>
            </a:r>
          </a:p>
          <a:p>
            <a:pPr marL="914400" lvl="1" indent="-457200">
              <a:lnSpc>
                <a:spcPct val="100000"/>
              </a:lnSpc>
              <a:spcBef>
                <a:spcPts val="200"/>
              </a:spcBef>
              <a:buFont typeface="Arial" panose="020B0604020202020204" pitchFamily="34" charset="0"/>
              <a:buChar char="•"/>
            </a:pPr>
            <a:endParaRPr lang="en-US" sz="2800" dirty="0">
              <a:solidFill>
                <a:schemeClr val="tx1"/>
              </a:solidFill>
              <a:latin typeface="Arial" panose="020B0604020202020204" pitchFamily="34" charset="0"/>
              <a:cs typeface="Arial" panose="020B0604020202020204" pitchFamily="34" charset="0"/>
            </a:endParaRPr>
          </a:p>
          <a:p>
            <a:pPr lvl="1" algn="ctr">
              <a:lnSpc>
                <a:spcPct val="100000"/>
              </a:lnSpc>
              <a:spcBef>
                <a:spcPts val="200"/>
              </a:spcBef>
            </a:pPr>
            <a:r>
              <a:rPr lang="en-US" sz="2800" b="1" dirty="0">
                <a:solidFill>
                  <a:schemeClr val="tx1"/>
                </a:solidFill>
                <a:latin typeface="Arial" panose="020B0604020202020204" pitchFamily="34" charset="0"/>
                <a:cs typeface="Arial" panose="020B0604020202020204" pitchFamily="34" charset="0"/>
              </a:rPr>
              <a:t>Review DRC’s SERR Manual for information regarding complaints.</a:t>
            </a:r>
          </a:p>
        </p:txBody>
      </p:sp>
      <p:sp>
        <p:nvSpPr>
          <p:cNvPr id="6" name="TextBox 5">
            <a:extLst>
              <a:ext uri="{FF2B5EF4-FFF2-40B4-BE49-F238E27FC236}">
                <a16:creationId xmlns:a16="http://schemas.microsoft.com/office/drawing/2014/main" id="{C82E7D15-73E8-446E-A147-FB9683622C50}"/>
              </a:ext>
            </a:extLst>
          </p:cNvPr>
          <p:cNvSpPr txBox="1"/>
          <p:nvPr/>
        </p:nvSpPr>
        <p:spPr>
          <a:xfrm>
            <a:off x="11353800" y="5807631"/>
            <a:ext cx="527709"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12</a:t>
            </a:r>
          </a:p>
        </p:txBody>
      </p:sp>
    </p:spTree>
    <p:extLst>
      <p:ext uri="{BB962C8B-B14F-4D97-AF65-F5344CB8AC3E}">
        <p14:creationId xmlns:p14="http://schemas.microsoft.com/office/powerpoint/2010/main" val="1377204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F1CED-0FBE-4BC7-A928-DE004055EF56}"/>
              </a:ext>
            </a:extLst>
          </p:cNvPr>
          <p:cNvSpPr>
            <a:spLocks noGrp="1"/>
          </p:cNvSpPr>
          <p:nvPr>
            <p:ph type="title"/>
          </p:nvPr>
        </p:nvSpPr>
        <p:spPr>
          <a:xfrm>
            <a:off x="445477" y="365125"/>
            <a:ext cx="11347938" cy="1325563"/>
          </a:xfrm>
        </p:spPr>
        <p:txBody>
          <a:bodyPr/>
          <a:lstStyle/>
          <a:p>
            <a:pPr algn="ctr"/>
            <a:r>
              <a:rPr lang="en-US" dirty="0">
                <a:latin typeface="Arial" panose="020B0604020202020204" pitchFamily="34" charset="0"/>
                <a:cs typeface="Arial" panose="020B0604020202020204" pitchFamily="34" charset="0"/>
              </a:rPr>
              <a:t>What If My Child Can’t Wear a Mask in School?</a:t>
            </a:r>
          </a:p>
        </p:txBody>
      </p:sp>
      <p:sp>
        <p:nvSpPr>
          <p:cNvPr id="3" name="Content Placeholder 2">
            <a:extLst>
              <a:ext uri="{FF2B5EF4-FFF2-40B4-BE49-F238E27FC236}">
                <a16:creationId xmlns:a16="http://schemas.microsoft.com/office/drawing/2014/main" id="{4964A57F-9695-47B5-8A9F-792C2E50576D}"/>
              </a:ext>
            </a:extLst>
          </p:cNvPr>
          <p:cNvSpPr>
            <a:spLocks noGrp="1"/>
          </p:cNvSpPr>
          <p:nvPr>
            <p:ph idx="1"/>
          </p:nvPr>
        </p:nvSpPr>
        <p:spPr/>
        <p:txBody>
          <a:bodyPr>
            <a:normAutofit/>
          </a:bodyPr>
          <a:lstStyle/>
          <a:p>
            <a:pPr>
              <a:lnSpc>
                <a:spcPct val="100000"/>
              </a:lnSpc>
            </a:pPr>
            <a:r>
              <a:rPr lang="en-US" dirty="0">
                <a:latin typeface="Arial" panose="020B0604020202020204" pitchFamily="34" charset="0"/>
                <a:cs typeface="Arial" panose="020B0604020202020204" pitchFamily="34" charset="0"/>
              </a:rPr>
              <a:t>Title II of the Americans with Disabilities Act and Section 504 of the Rehabilitation Act require schools to provide reasonable accommodations. </a:t>
            </a:r>
          </a:p>
          <a:p>
            <a:pPr>
              <a:lnSpc>
                <a:spcPct val="100000"/>
              </a:lnSpc>
            </a:pPr>
            <a:r>
              <a:rPr lang="en-US" dirty="0">
                <a:latin typeface="Arial" panose="020B0604020202020204" pitchFamily="34" charset="0"/>
                <a:cs typeface="Arial" panose="020B0604020202020204" pitchFamily="34" charset="0"/>
              </a:rPr>
              <a:t>You can ask the school for a reasonable accommodation to a face mask requirement if your child cannot wear one (for example, using a face shield instead). What is “reasonable” depends on the situation.  </a:t>
            </a:r>
          </a:p>
          <a:p>
            <a:pPr>
              <a:lnSpc>
                <a:spcPct val="100000"/>
              </a:lnSpc>
            </a:pPr>
            <a:r>
              <a:rPr lang="en-US" dirty="0">
                <a:latin typeface="Arial" panose="020B0604020202020204" pitchFamily="34" charset="0"/>
                <a:cs typeface="Arial" panose="020B0604020202020204" pitchFamily="34" charset="0"/>
              </a:rPr>
              <a:t>This does not mean your child has the right to go to school without a mask. This may risk the health and safety of others. </a:t>
            </a:r>
          </a:p>
        </p:txBody>
      </p:sp>
      <p:sp>
        <p:nvSpPr>
          <p:cNvPr id="4" name="TextBox 3">
            <a:extLst>
              <a:ext uri="{FF2B5EF4-FFF2-40B4-BE49-F238E27FC236}">
                <a16:creationId xmlns:a16="http://schemas.microsoft.com/office/drawing/2014/main" id="{C779D90F-0390-44BF-A4EC-69B76E70BC35}"/>
              </a:ext>
            </a:extLst>
          </p:cNvPr>
          <p:cNvSpPr txBox="1"/>
          <p:nvPr/>
        </p:nvSpPr>
        <p:spPr>
          <a:xfrm>
            <a:off x="11353800" y="5807631"/>
            <a:ext cx="527709"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13</a:t>
            </a:r>
          </a:p>
        </p:txBody>
      </p:sp>
    </p:spTree>
    <p:extLst>
      <p:ext uri="{BB962C8B-B14F-4D97-AF65-F5344CB8AC3E}">
        <p14:creationId xmlns:p14="http://schemas.microsoft.com/office/powerpoint/2010/main" val="1555011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98888-6229-4602-8E04-071206058D9A}"/>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Summary of Resources </a:t>
            </a:r>
          </a:p>
        </p:txBody>
      </p:sp>
      <p:sp>
        <p:nvSpPr>
          <p:cNvPr id="3" name="Content Placeholder 2">
            <a:extLst>
              <a:ext uri="{FF2B5EF4-FFF2-40B4-BE49-F238E27FC236}">
                <a16:creationId xmlns:a16="http://schemas.microsoft.com/office/drawing/2014/main" id="{4E548A20-4892-4459-9FEA-904A98A0318F}"/>
              </a:ext>
            </a:extLst>
          </p:cNvPr>
          <p:cNvSpPr>
            <a:spLocks noGrp="1"/>
          </p:cNvSpPr>
          <p:nvPr>
            <p:ph idx="1"/>
          </p:nvPr>
        </p:nvSpPr>
        <p:spPr>
          <a:xfrm>
            <a:off x="838200" y="1383323"/>
            <a:ext cx="10515600" cy="4793640"/>
          </a:xfrm>
        </p:spPr>
        <p:txBody>
          <a:bodyPr>
            <a:noAutofit/>
          </a:bodyPr>
          <a:lstStyle/>
          <a:p>
            <a:r>
              <a:rPr lang="en-US" sz="2600" dirty="0">
                <a:latin typeface="Arial" panose="020B0604020202020204" pitchFamily="34" charset="0"/>
                <a:cs typeface="Arial" panose="020B0604020202020204" pitchFamily="34" charset="0"/>
              </a:rPr>
              <a:t>CDE, COVID-19 Special Education Guidance:  </a:t>
            </a:r>
            <a:r>
              <a:rPr lang="en-US" sz="2600" dirty="0">
                <a:latin typeface="Arial" panose="020B0604020202020204" pitchFamily="34" charset="0"/>
                <a:cs typeface="Arial" panose="020B0604020202020204" pitchFamily="34" charset="0"/>
                <a:hlinkClick r:id="rId2"/>
              </a:rPr>
              <a:t>https://www.cde.ca.gov/ls/he/hn/specialedcovid19guidance.asp</a:t>
            </a:r>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DRC COVID-19 Special Education Page and Form Letters: </a:t>
            </a:r>
            <a:r>
              <a:rPr lang="en-US" sz="2600" dirty="0">
                <a:latin typeface="Arial" panose="020B0604020202020204" pitchFamily="34" charset="0"/>
                <a:cs typeface="Arial" panose="020B0604020202020204" pitchFamily="34" charset="0"/>
                <a:hlinkClick r:id="rId3"/>
              </a:rPr>
              <a:t>https://www.disabilityrightsca.org/post/coronavirus-k-12-education</a:t>
            </a:r>
            <a:endParaRPr lang="en-US" sz="2600" dirty="0">
              <a:latin typeface="Arial" panose="020B0604020202020204" pitchFamily="34" charset="0"/>
              <a:cs typeface="Arial" panose="020B0604020202020204" pitchFamily="34" charset="0"/>
            </a:endParaRPr>
          </a:p>
          <a:p>
            <a:pPr lvl="1"/>
            <a:r>
              <a:rPr lang="en-US" sz="2600" dirty="0">
                <a:latin typeface="Arial" panose="020B0604020202020204" pitchFamily="34" charset="0"/>
                <a:cs typeface="Arial" panose="020B0604020202020204" pitchFamily="34" charset="0"/>
              </a:rPr>
              <a:t>Request for IEP Services, IEP Meeting, and IEP Assessment</a:t>
            </a:r>
          </a:p>
          <a:p>
            <a:pPr lvl="1"/>
            <a:r>
              <a:rPr lang="en-US" sz="2600" dirty="0">
                <a:latin typeface="Arial" panose="020B0604020202020204" pitchFamily="34" charset="0"/>
                <a:cs typeface="Arial" panose="020B0604020202020204" pitchFamily="34" charset="0"/>
              </a:rPr>
              <a:t>Assessment Non-Compliance Letter</a:t>
            </a:r>
          </a:p>
          <a:p>
            <a:pPr lvl="1"/>
            <a:r>
              <a:rPr lang="en-US" sz="2600" dirty="0">
                <a:latin typeface="Arial" panose="020B0604020202020204" pitchFamily="34" charset="0"/>
                <a:cs typeface="Arial" panose="020B0604020202020204" pitchFamily="34" charset="0"/>
              </a:rPr>
              <a:t>Limited Consent Form and Service Log</a:t>
            </a:r>
          </a:p>
          <a:p>
            <a:r>
              <a:rPr lang="en-US" sz="2600" dirty="0">
                <a:latin typeface="Arial" panose="020B0604020202020204" pitchFamily="34" charset="0"/>
                <a:cs typeface="Arial" panose="020B0604020202020204" pitchFamily="34" charset="0"/>
              </a:rPr>
              <a:t>SERR Manual (English &amp; Spanish): </a:t>
            </a:r>
            <a:r>
              <a:rPr lang="en-US" sz="2600" dirty="0">
                <a:latin typeface="Arial" panose="020B0604020202020204" pitchFamily="34" charset="0"/>
                <a:cs typeface="Arial" panose="020B0604020202020204" pitchFamily="34" charset="0"/>
                <a:hlinkClick r:id="rId4"/>
              </a:rPr>
              <a:t>https://serr.disabilityrightsca.org/</a:t>
            </a:r>
            <a:endParaRPr lang="en-US" sz="2600"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DRC Facemask Publication: </a:t>
            </a:r>
            <a:r>
              <a:rPr lang="en-US" sz="2600" dirty="0">
                <a:latin typeface="Arial" panose="020B0604020202020204" pitchFamily="34" charset="0"/>
                <a:cs typeface="Arial" panose="020B0604020202020204" pitchFamily="34" charset="0"/>
                <a:hlinkClick r:id="rId5"/>
              </a:rPr>
              <a:t>https://www.disabilityrightsca.org/post/know-your-rights-face-coverings-during-covid-19</a:t>
            </a:r>
            <a:r>
              <a:rPr lang="en-US" sz="2600" dirty="0">
                <a:latin typeface="Arial" panose="020B0604020202020204" pitchFamily="34" charset="0"/>
                <a:cs typeface="Arial" panose="020B0604020202020204" pitchFamily="34" charset="0"/>
              </a:rPr>
              <a:t> </a:t>
            </a:r>
          </a:p>
        </p:txBody>
      </p:sp>
      <p:sp>
        <p:nvSpPr>
          <p:cNvPr id="4" name="TextBox 3">
            <a:extLst>
              <a:ext uri="{FF2B5EF4-FFF2-40B4-BE49-F238E27FC236}">
                <a16:creationId xmlns:a16="http://schemas.microsoft.com/office/drawing/2014/main" id="{7866D736-F11F-4BB8-91D8-516535CD00BE}"/>
              </a:ext>
            </a:extLst>
          </p:cNvPr>
          <p:cNvSpPr txBox="1"/>
          <p:nvPr/>
        </p:nvSpPr>
        <p:spPr>
          <a:xfrm>
            <a:off x="11353800" y="5807631"/>
            <a:ext cx="527709"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14</a:t>
            </a:r>
          </a:p>
        </p:txBody>
      </p:sp>
    </p:spTree>
    <p:extLst>
      <p:ext uri="{BB962C8B-B14F-4D97-AF65-F5344CB8AC3E}">
        <p14:creationId xmlns:p14="http://schemas.microsoft.com/office/powerpoint/2010/main" val="802328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81BA60-AEFF-4374-986F-788967D1CF5B}"/>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Questions?</a:t>
            </a:r>
          </a:p>
        </p:txBody>
      </p:sp>
      <p:sp>
        <p:nvSpPr>
          <p:cNvPr id="3" name="TextBox 2">
            <a:extLst>
              <a:ext uri="{FF2B5EF4-FFF2-40B4-BE49-F238E27FC236}">
                <a16:creationId xmlns:a16="http://schemas.microsoft.com/office/drawing/2014/main" id="{6243EED2-7718-4771-9D80-E945D7B7ECF3}"/>
              </a:ext>
            </a:extLst>
          </p:cNvPr>
          <p:cNvSpPr txBox="1"/>
          <p:nvPr/>
        </p:nvSpPr>
        <p:spPr>
          <a:xfrm>
            <a:off x="11353800" y="5807631"/>
            <a:ext cx="527709"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15</a:t>
            </a:r>
          </a:p>
        </p:txBody>
      </p:sp>
    </p:spTree>
    <p:extLst>
      <p:ext uri="{BB962C8B-B14F-4D97-AF65-F5344CB8AC3E}">
        <p14:creationId xmlns:p14="http://schemas.microsoft.com/office/powerpoint/2010/main" val="1257189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3A5C-67C9-4F83-A7B1-99B5F54A080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Tonight’s Agenda</a:t>
            </a:r>
          </a:p>
        </p:txBody>
      </p:sp>
      <p:sp>
        <p:nvSpPr>
          <p:cNvPr id="3" name="Content Placeholder 2">
            <a:extLst>
              <a:ext uri="{FF2B5EF4-FFF2-40B4-BE49-F238E27FC236}">
                <a16:creationId xmlns:a16="http://schemas.microsoft.com/office/drawing/2014/main" id="{72C2B41C-E8C5-4BB7-BBB9-860EEA08A0CF}"/>
              </a:ext>
            </a:extLst>
          </p:cNvPr>
          <p:cNvSpPr>
            <a:spLocks noGrp="1"/>
          </p:cNvSpPr>
          <p:nvPr>
            <p:ph idx="1"/>
          </p:nvPr>
        </p:nvSpPr>
        <p:spPr/>
        <p:txBody>
          <a:bodyPr>
            <a:normAutofit/>
          </a:bodyPr>
          <a:lstStyle/>
          <a:p>
            <a:r>
              <a:rPr lang="en-US" sz="3600" dirty="0">
                <a:latin typeface="Arial" panose="020B0604020202020204" pitchFamily="34" charset="0"/>
                <a:cs typeface="Arial" panose="020B0604020202020204" pitchFamily="34" charset="0"/>
              </a:rPr>
              <a:t>Provide an Overview of Special Education Law</a:t>
            </a:r>
          </a:p>
          <a:p>
            <a:r>
              <a:rPr lang="en-US" sz="3600" dirty="0">
                <a:latin typeface="Arial" panose="020B0604020202020204" pitchFamily="34" charset="0"/>
                <a:cs typeface="Arial" panose="020B0604020202020204" pitchFamily="34" charset="0"/>
              </a:rPr>
              <a:t>Explain Changes to Special Education Law During COVID-19</a:t>
            </a:r>
          </a:p>
          <a:p>
            <a:r>
              <a:rPr lang="en-US" sz="3600" dirty="0">
                <a:latin typeface="Arial" panose="020B0604020202020204" pitchFamily="34" charset="0"/>
                <a:cs typeface="Arial" panose="020B0604020202020204" pitchFamily="34" charset="0"/>
              </a:rPr>
              <a:t>Provide Helpful Resources for Families</a:t>
            </a:r>
          </a:p>
          <a:p>
            <a:r>
              <a:rPr lang="en-US" sz="3600" dirty="0">
                <a:latin typeface="Arial" panose="020B0604020202020204" pitchFamily="34" charset="0"/>
                <a:cs typeface="Arial" panose="020B0604020202020204" pitchFamily="34" charset="0"/>
              </a:rPr>
              <a:t>Answer Attendees’ Questions</a:t>
            </a:r>
          </a:p>
          <a:p>
            <a:r>
              <a:rPr lang="en-US" sz="3600" dirty="0">
                <a:latin typeface="Arial" panose="020B0604020202020204" pitchFamily="34" charset="0"/>
                <a:cs typeface="Arial" panose="020B0604020202020204" pitchFamily="34" charset="0"/>
              </a:rPr>
              <a:t>Discussion/Q&amp;A session</a:t>
            </a:r>
          </a:p>
        </p:txBody>
      </p:sp>
      <p:sp>
        <p:nvSpPr>
          <p:cNvPr id="4" name="TextBox 3">
            <a:extLst>
              <a:ext uri="{FF2B5EF4-FFF2-40B4-BE49-F238E27FC236}">
                <a16:creationId xmlns:a16="http://schemas.microsoft.com/office/drawing/2014/main" id="{DB386F56-E198-49B4-9B55-0BA6AF15A660}"/>
              </a:ext>
            </a:extLst>
          </p:cNvPr>
          <p:cNvSpPr txBox="1"/>
          <p:nvPr/>
        </p:nvSpPr>
        <p:spPr>
          <a:xfrm>
            <a:off x="11353800" y="5807631"/>
            <a:ext cx="356188"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2</a:t>
            </a:r>
          </a:p>
        </p:txBody>
      </p:sp>
    </p:spTree>
    <p:extLst>
      <p:ext uri="{BB962C8B-B14F-4D97-AF65-F5344CB8AC3E}">
        <p14:creationId xmlns:p14="http://schemas.microsoft.com/office/powerpoint/2010/main" val="3159762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3A5C-67C9-4F83-A7B1-99B5F54A080F}"/>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Disability Rights California</a:t>
            </a:r>
          </a:p>
        </p:txBody>
      </p:sp>
      <p:sp>
        <p:nvSpPr>
          <p:cNvPr id="3" name="Content Placeholder 2">
            <a:extLst>
              <a:ext uri="{FF2B5EF4-FFF2-40B4-BE49-F238E27FC236}">
                <a16:creationId xmlns:a16="http://schemas.microsoft.com/office/drawing/2014/main" id="{72C2B41C-E8C5-4BB7-BBB9-860EEA08A0CF}"/>
              </a:ext>
            </a:extLst>
          </p:cNvPr>
          <p:cNvSpPr>
            <a:spLocks noGrp="1"/>
          </p:cNvSpPr>
          <p:nvPr>
            <p:ph idx="1"/>
          </p:nvPr>
        </p:nvSpPr>
        <p:spPr/>
        <p:txBody>
          <a:bodyPr>
            <a:normAutofit/>
          </a:bodyPr>
          <a:lstStyle/>
          <a:p>
            <a:pPr marL="0" indent="0">
              <a:buNone/>
            </a:pPr>
            <a:r>
              <a:rPr lang="en-US" sz="3600" b="1" dirty="0">
                <a:latin typeface="Arial" panose="020B0604020202020204" pitchFamily="34" charset="0"/>
                <a:cs typeface="Arial" panose="020B0604020202020204" pitchFamily="34" charset="0"/>
              </a:rPr>
              <a:t>Our Mission as an Organization: </a:t>
            </a:r>
          </a:p>
          <a:p>
            <a:endParaRPr lang="en-US" sz="3600" b="1"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Disability Rights California advocates, educates, investigates, and litigates to advance the rights, dignity, equal opportunities, and choices for all people with disabilities. </a:t>
            </a:r>
          </a:p>
        </p:txBody>
      </p:sp>
      <p:sp>
        <p:nvSpPr>
          <p:cNvPr id="4" name="TextBox 3">
            <a:extLst>
              <a:ext uri="{FF2B5EF4-FFF2-40B4-BE49-F238E27FC236}">
                <a16:creationId xmlns:a16="http://schemas.microsoft.com/office/drawing/2014/main" id="{44844A35-EA50-4FCA-AEE9-F09E585833E6}"/>
              </a:ext>
            </a:extLst>
          </p:cNvPr>
          <p:cNvSpPr txBox="1"/>
          <p:nvPr/>
        </p:nvSpPr>
        <p:spPr>
          <a:xfrm>
            <a:off x="11353800" y="5807631"/>
            <a:ext cx="356188"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3</a:t>
            </a:r>
          </a:p>
        </p:txBody>
      </p:sp>
    </p:spTree>
    <p:extLst>
      <p:ext uri="{BB962C8B-B14F-4D97-AF65-F5344CB8AC3E}">
        <p14:creationId xmlns:p14="http://schemas.microsoft.com/office/powerpoint/2010/main" val="2675498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FE66C-EC3F-4BC4-836D-F965595C755A}"/>
              </a:ext>
            </a:extLst>
          </p:cNvPr>
          <p:cNvSpPr>
            <a:spLocks noGrp="1"/>
          </p:cNvSpPr>
          <p:nvPr>
            <p:ph type="title"/>
          </p:nvPr>
        </p:nvSpPr>
        <p:spPr/>
        <p:txBody>
          <a:bodyPr>
            <a:normAutofit/>
          </a:bodyPr>
          <a:lstStyle/>
          <a:p>
            <a:r>
              <a:rPr lang="en-US" sz="3600" u="sng"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Individuals with Disabilities Education Act (IDEA)</a:t>
            </a:r>
            <a:endParaRPr lang="en-US" sz="3600" u="sng"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6A20ECC-A402-4A26-AC09-91F0CF05051F}"/>
              </a:ext>
            </a:extLst>
          </p:cNvPr>
          <p:cNvSpPr>
            <a:spLocks noGrp="1"/>
          </p:cNvSpPr>
          <p:nvPr>
            <p:ph sz="half" idx="1"/>
          </p:nvPr>
        </p:nvSpPr>
        <p:spPr>
          <a:xfrm>
            <a:off x="838200" y="1854501"/>
            <a:ext cx="10019097" cy="4351338"/>
          </a:xfrm>
        </p:spPr>
        <p:txBody>
          <a:bodyPr>
            <a:normAutofit/>
          </a:bodyPr>
          <a:lstStyle/>
          <a:p>
            <a:pPr>
              <a:lnSpc>
                <a:spcPct val="110000"/>
              </a:lnSpc>
            </a:pPr>
            <a:r>
              <a:rPr lang="en-US" sz="3300" dirty="0">
                <a:latin typeface="Arial" panose="020B0604020202020204" pitchFamily="34" charset="0"/>
                <a:cs typeface="Arial" panose="020B0604020202020204" pitchFamily="34" charset="0"/>
              </a:rPr>
              <a:t>The IDEA is the federal law that provides eligible children with disabilities an Individualized Education Program, or IEP</a:t>
            </a:r>
          </a:p>
          <a:p>
            <a:pPr>
              <a:lnSpc>
                <a:spcPct val="110000"/>
              </a:lnSpc>
            </a:pPr>
            <a:r>
              <a:rPr lang="en-US" sz="3300" dirty="0">
                <a:latin typeface="Arial" panose="020B0604020202020204" pitchFamily="34" charset="0"/>
                <a:cs typeface="Arial" panose="020B0604020202020204" pitchFamily="34" charset="0"/>
              </a:rPr>
              <a:t>Children with IEPs have the right to a Free and Appropriate Public Education (FAPE) in the Least Restrictive Environment (LRE)</a:t>
            </a:r>
          </a:p>
        </p:txBody>
      </p:sp>
      <p:sp>
        <p:nvSpPr>
          <p:cNvPr id="4" name="TextBox 3">
            <a:extLst>
              <a:ext uri="{FF2B5EF4-FFF2-40B4-BE49-F238E27FC236}">
                <a16:creationId xmlns:a16="http://schemas.microsoft.com/office/drawing/2014/main" id="{F5CAB986-3D6D-467C-9F4C-405F8C9A0BD4}"/>
              </a:ext>
            </a:extLst>
          </p:cNvPr>
          <p:cNvSpPr txBox="1"/>
          <p:nvPr/>
        </p:nvSpPr>
        <p:spPr>
          <a:xfrm>
            <a:off x="11353800" y="5807631"/>
            <a:ext cx="356188"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889818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FE66C-EC3F-4BC4-836D-F965595C755A}"/>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Individuals with Disabilities Education Act (IDEA)</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6A20ECC-A402-4A26-AC09-91F0CF05051F}"/>
              </a:ext>
            </a:extLst>
          </p:cNvPr>
          <p:cNvSpPr>
            <a:spLocks noGrp="1"/>
          </p:cNvSpPr>
          <p:nvPr>
            <p:ph sz="half" idx="1"/>
          </p:nvPr>
        </p:nvSpPr>
        <p:spPr>
          <a:xfrm>
            <a:off x="838200" y="1825625"/>
            <a:ext cx="10057598" cy="4351338"/>
          </a:xfrm>
        </p:spPr>
        <p:txBody>
          <a:bodyPr>
            <a:normAutofit fontScale="85000" lnSpcReduction="10000"/>
          </a:bodyPr>
          <a:lstStyle/>
          <a:p>
            <a:pPr>
              <a:lnSpc>
                <a:spcPct val="120000"/>
              </a:lnSpc>
            </a:pPr>
            <a:r>
              <a:rPr lang="en-US" sz="3300" dirty="0">
                <a:latin typeface="Arial" panose="020B0604020202020204" pitchFamily="34" charset="0"/>
                <a:cs typeface="Arial" panose="020B0604020202020204" pitchFamily="34" charset="0"/>
              </a:rPr>
              <a:t>IEPs provide special education instruction &amp; related services</a:t>
            </a:r>
          </a:p>
          <a:p>
            <a:pPr>
              <a:lnSpc>
                <a:spcPct val="120000"/>
              </a:lnSpc>
            </a:pPr>
            <a:r>
              <a:rPr lang="en-US" sz="3300" dirty="0">
                <a:latin typeface="Arial" panose="020B0604020202020204" pitchFamily="34" charset="0"/>
                <a:cs typeface="Arial" panose="020B0604020202020204" pitchFamily="34" charset="0"/>
              </a:rPr>
              <a:t>Examples of related services are speech/language therapy, occupational therapy, physical therapy, counseling, transportation, etc.</a:t>
            </a:r>
          </a:p>
          <a:p>
            <a:pPr>
              <a:lnSpc>
                <a:spcPct val="120000"/>
              </a:lnSpc>
            </a:pPr>
            <a:r>
              <a:rPr lang="en-US" sz="3300" dirty="0">
                <a:latin typeface="Arial" panose="020B0604020202020204" pitchFamily="34" charset="0"/>
                <a:cs typeface="Arial" panose="020B0604020202020204" pitchFamily="34" charset="0"/>
              </a:rPr>
              <a:t>The IDEA gives families procedural protections:</a:t>
            </a:r>
          </a:p>
          <a:p>
            <a:pPr lvl="1">
              <a:lnSpc>
                <a:spcPct val="120000"/>
              </a:lnSpc>
            </a:pPr>
            <a:r>
              <a:rPr lang="en-US" sz="2900" dirty="0">
                <a:latin typeface="Arial" panose="020B0604020202020204" pitchFamily="34" charset="0"/>
                <a:cs typeface="Arial" panose="020B0604020202020204" pitchFamily="34" charset="0"/>
              </a:rPr>
              <a:t>Parent participation</a:t>
            </a:r>
          </a:p>
          <a:p>
            <a:pPr lvl="1">
              <a:lnSpc>
                <a:spcPct val="120000"/>
              </a:lnSpc>
            </a:pPr>
            <a:r>
              <a:rPr lang="en-US" sz="2900" dirty="0">
                <a:latin typeface="Arial" panose="020B0604020202020204" pitchFamily="34" charset="0"/>
                <a:cs typeface="Arial" panose="020B0604020202020204" pitchFamily="34" charset="0"/>
              </a:rPr>
              <a:t>Right to request an IEP meeting and assessments</a:t>
            </a:r>
          </a:p>
          <a:p>
            <a:pPr lvl="1">
              <a:lnSpc>
                <a:spcPct val="120000"/>
              </a:lnSpc>
            </a:pPr>
            <a:r>
              <a:rPr lang="en-US" sz="2900" dirty="0">
                <a:latin typeface="Arial" panose="020B0604020202020204" pitchFamily="34" charset="0"/>
                <a:cs typeface="Arial" panose="020B0604020202020204" pitchFamily="34" charset="0"/>
              </a:rPr>
              <a:t>Discipline Protections</a:t>
            </a:r>
          </a:p>
        </p:txBody>
      </p:sp>
      <p:sp>
        <p:nvSpPr>
          <p:cNvPr id="4" name="TextBox 3">
            <a:extLst>
              <a:ext uri="{FF2B5EF4-FFF2-40B4-BE49-F238E27FC236}">
                <a16:creationId xmlns:a16="http://schemas.microsoft.com/office/drawing/2014/main" id="{5361CD81-ECC7-4D96-A73E-BC147F5CE891}"/>
              </a:ext>
            </a:extLst>
          </p:cNvPr>
          <p:cNvSpPr txBox="1"/>
          <p:nvPr/>
        </p:nvSpPr>
        <p:spPr>
          <a:xfrm>
            <a:off x="11353800" y="5807631"/>
            <a:ext cx="356188"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5</a:t>
            </a:r>
          </a:p>
        </p:txBody>
      </p:sp>
    </p:spTree>
    <p:extLst>
      <p:ext uri="{BB962C8B-B14F-4D97-AF65-F5344CB8AC3E}">
        <p14:creationId xmlns:p14="http://schemas.microsoft.com/office/powerpoint/2010/main" val="4189756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7C6084D8-BD7B-49AE-A896-7E5DAD47CAAD}"/>
              </a:ext>
            </a:extLst>
          </p:cNvPr>
          <p:cNvGraphicFramePr/>
          <p:nvPr>
            <p:extLst>
              <p:ext uri="{D42A27DB-BD31-4B8C-83A1-F6EECF244321}">
                <p14:modId xmlns:p14="http://schemas.microsoft.com/office/powerpoint/2010/main" val="899703782"/>
              </p:ext>
            </p:extLst>
          </p:nvPr>
        </p:nvGraphicFramePr>
        <p:xfrm>
          <a:off x="964734" y="1118666"/>
          <a:ext cx="10276513"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Oval 3">
            <a:extLst>
              <a:ext uri="{FF2B5EF4-FFF2-40B4-BE49-F238E27FC236}">
                <a16:creationId xmlns:a16="http://schemas.microsoft.com/office/drawing/2014/main" id="{CA95A20D-CD50-4C47-B0DD-4FE3AB0A468D}"/>
              </a:ext>
            </a:extLst>
          </p:cNvPr>
          <p:cNvSpPr/>
          <p:nvPr/>
        </p:nvSpPr>
        <p:spPr>
          <a:xfrm>
            <a:off x="1669408" y="798011"/>
            <a:ext cx="1971413" cy="192893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latin typeface="Arial" panose="020B0604020202020204" pitchFamily="34" charset="0"/>
                <a:cs typeface="Arial" panose="020B0604020202020204" pitchFamily="34" charset="0"/>
              </a:rPr>
              <a:t>School has 15 days to develop an assessment plan  and present to parent</a:t>
            </a:r>
          </a:p>
        </p:txBody>
      </p:sp>
      <p:sp>
        <p:nvSpPr>
          <p:cNvPr id="6" name="Oval 5">
            <a:extLst>
              <a:ext uri="{FF2B5EF4-FFF2-40B4-BE49-F238E27FC236}">
                <a16:creationId xmlns:a16="http://schemas.microsoft.com/office/drawing/2014/main" id="{F85708B8-3882-4A9E-9DEE-887FDC946976}"/>
              </a:ext>
            </a:extLst>
          </p:cNvPr>
          <p:cNvSpPr/>
          <p:nvPr/>
        </p:nvSpPr>
        <p:spPr>
          <a:xfrm>
            <a:off x="2693936" y="4937443"/>
            <a:ext cx="1728437" cy="177922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a:latin typeface="Arial" panose="020B0604020202020204" pitchFamily="34" charset="0"/>
                <a:cs typeface="Arial" panose="020B0604020202020204" pitchFamily="34" charset="0"/>
              </a:rPr>
              <a:t>School should assess in all areas of suspected need.  </a:t>
            </a:r>
          </a:p>
        </p:txBody>
      </p:sp>
      <p:sp>
        <p:nvSpPr>
          <p:cNvPr id="7" name="Oval 6">
            <a:extLst>
              <a:ext uri="{FF2B5EF4-FFF2-40B4-BE49-F238E27FC236}">
                <a16:creationId xmlns:a16="http://schemas.microsoft.com/office/drawing/2014/main" id="{3FD58A62-E098-452D-B4A7-956BB8D2F534}"/>
              </a:ext>
            </a:extLst>
          </p:cNvPr>
          <p:cNvSpPr/>
          <p:nvPr/>
        </p:nvSpPr>
        <p:spPr>
          <a:xfrm>
            <a:off x="4211273" y="793817"/>
            <a:ext cx="1971413" cy="192893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latin typeface="Arial" panose="020B0604020202020204" pitchFamily="34" charset="0"/>
                <a:cs typeface="Arial" panose="020B0604020202020204" pitchFamily="34" charset="0"/>
              </a:rPr>
              <a:t>Initial IEP</a:t>
            </a:r>
            <a:r>
              <a:rPr lang="en-US" sz="1600" dirty="0">
                <a:latin typeface="Arial" panose="020B0604020202020204" pitchFamily="34" charset="0"/>
                <a:cs typeface="Arial" panose="020B0604020202020204" pitchFamily="34" charset="0"/>
              </a:rPr>
              <a:t> should take place within 60 days of signature of assessment plan </a:t>
            </a:r>
          </a:p>
        </p:txBody>
      </p:sp>
      <p:sp>
        <p:nvSpPr>
          <p:cNvPr id="8" name="Oval 7">
            <a:extLst>
              <a:ext uri="{FF2B5EF4-FFF2-40B4-BE49-F238E27FC236}">
                <a16:creationId xmlns:a16="http://schemas.microsoft.com/office/drawing/2014/main" id="{C6308EF2-9EBD-480F-A9D1-83CFA0261242}"/>
              </a:ext>
            </a:extLst>
          </p:cNvPr>
          <p:cNvSpPr/>
          <p:nvPr/>
        </p:nvSpPr>
        <p:spPr>
          <a:xfrm>
            <a:off x="6182686" y="4929055"/>
            <a:ext cx="1971412" cy="1787618"/>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Arial" panose="020B0604020202020204" pitchFamily="34" charset="0"/>
                <a:cs typeface="Arial" panose="020B0604020202020204" pitchFamily="34" charset="0"/>
              </a:rPr>
              <a:t>IEP</a:t>
            </a:r>
            <a:r>
              <a:rPr lang="en-US" sz="24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should be implemented once Initial IEP is signed. </a:t>
            </a:r>
          </a:p>
        </p:txBody>
      </p:sp>
      <p:sp>
        <p:nvSpPr>
          <p:cNvPr id="9" name="Oval 8">
            <a:extLst>
              <a:ext uri="{FF2B5EF4-FFF2-40B4-BE49-F238E27FC236}">
                <a16:creationId xmlns:a16="http://schemas.microsoft.com/office/drawing/2014/main" id="{BFF95E66-9A45-4F6D-9BCA-264734183C51}"/>
              </a:ext>
            </a:extLst>
          </p:cNvPr>
          <p:cNvSpPr/>
          <p:nvPr/>
        </p:nvSpPr>
        <p:spPr>
          <a:xfrm>
            <a:off x="9748007" y="1596033"/>
            <a:ext cx="1479259" cy="112671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latin typeface="Arial" panose="020B0604020202020204" pitchFamily="34" charset="0"/>
                <a:cs typeface="Arial" panose="020B0604020202020204" pitchFamily="34" charset="0"/>
              </a:rPr>
              <a:t>Should occur every 3 years </a:t>
            </a:r>
          </a:p>
        </p:txBody>
      </p:sp>
      <p:sp>
        <p:nvSpPr>
          <p:cNvPr id="10" name="Oval 9">
            <a:extLst>
              <a:ext uri="{FF2B5EF4-FFF2-40B4-BE49-F238E27FC236}">
                <a16:creationId xmlns:a16="http://schemas.microsoft.com/office/drawing/2014/main" id="{40965E99-FA33-4412-96F4-9C441933CE5C}"/>
              </a:ext>
            </a:extLst>
          </p:cNvPr>
          <p:cNvSpPr/>
          <p:nvPr/>
        </p:nvSpPr>
        <p:spPr>
          <a:xfrm>
            <a:off x="7566870" y="793817"/>
            <a:ext cx="1971413" cy="192893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latin typeface="Arial" panose="020B0604020202020204" pitchFamily="34" charset="0"/>
                <a:cs typeface="Arial" panose="020B0604020202020204" pitchFamily="34" charset="0"/>
              </a:rPr>
              <a:t>Annual IEP held yearly though parent can request IEP meeting at any time. 30 days. </a:t>
            </a:r>
          </a:p>
        </p:txBody>
      </p:sp>
      <p:sp>
        <p:nvSpPr>
          <p:cNvPr id="3" name="TextBox 2">
            <a:extLst>
              <a:ext uri="{FF2B5EF4-FFF2-40B4-BE49-F238E27FC236}">
                <a16:creationId xmlns:a16="http://schemas.microsoft.com/office/drawing/2014/main" id="{AC29BA6D-953A-47B2-9D2E-0C42EF8F556F}"/>
              </a:ext>
            </a:extLst>
          </p:cNvPr>
          <p:cNvSpPr txBox="1"/>
          <p:nvPr/>
        </p:nvSpPr>
        <p:spPr>
          <a:xfrm>
            <a:off x="3010265" y="134744"/>
            <a:ext cx="6737742" cy="707886"/>
          </a:xfrm>
          <a:prstGeom prst="rect">
            <a:avLst/>
          </a:prstGeom>
          <a:noFill/>
        </p:spPr>
        <p:txBody>
          <a:bodyPr wrap="none" rtlCol="0">
            <a:spAutoFit/>
          </a:bodyPr>
          <a:lstStyle/>
          <a:p>
            <a:r>
              <a:rPr lang="en-US" sz="4000" b="1" dirty="0">
                <a:latin typeface="Arial" panose="020B0604020202020204" pitchFamily="34" charset="0"/>
                <a:cs typeface="Arial" panose="020B0604020202020204" pitchFamily="34" charset="0"/>
              </a:rPr>
              <a:t>Special Education Process</a:t>
            </a:r>
          </a:p>
        </p:txBody>
      </p:sp>
      <p:sp>
        <p:nvSpPr>
          <p:cNvPr id="11" name="TextBox 10">
            <a:extLst>
              <a:ext uri="{FF2B5EF4-FFF2-40B4-BE49-F238E27FC236}">
                <a16:creationId xmlns:a16="http://schemas.microsoft.com/office/drawing/2014/main" id="{6C276951-56E7-4E2F-9BB7-F5A627FC2481}"/>
              </a:ext>
            </a:extLst>
          </p:cNvPr>
          <p:cNvSpPr txBox="1"/>
          <p:nvPr/>
        </p:nvSpPr>
        <p:spPr>
          <a:xfrm>
            <a:off x="11353800" y="5807631"/>
            <a:ext cx="356188"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6</a:t>
            </a:r>
          </a:p>
        </p:txBody>
      </p:sp>
    </p:spTree>
    <p:extLst>
      <p:ext uri="{BB962C8B-B14F-4D97-AF65-F5344CB8AC3E}">
        <p14:creationId xmlns:p14="http://schemas.microsoft.com/office/powerpoint/2010/main" val="3853751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FE66C-EC3F-4BC4-836D-F965595C755A}"/>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Individuals with Disabilities Education Act (IDEA)</a:t>
            </a:r>
            <a:endParaRPr lang="en-US"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6A20ECC-A402-4A26-AC09-91F0CF05051F}"/>
              </a:ext>
            </a:extLst>
          </p:cNvPr>
          <p:cNvSpPr>
            <a:spLocks noGrp="1"/>
          </p:cNvSpPr>
          <p:nvPr>
            <p:ph sz="half" idx="1"/>
          </p:nvPr>
        </p:nvSpPr>
        <p:spPr>
          <a:xfrm>
            <a:off x="838200" y="1825625"/>
            <a:ext cx="10057598" cy="4351338"/>
          </a:xfrm>
        </p:spPr>
        <p:txBody>
          <a:bodyPr>
            <a:normAutofit/>
          </a:bodyPr>
          <a:lstStyle/>
          <a:p>
            <a:pPr>
              <a:lnSpc>
                <a:spcPct val="110000"/>
              </a:lnSpc>
            </a:pPr>
            <a:r>
              <a:rPr lang="en-US" sz="2900" dirty="0">
                <a:latin typeface="Arial" panose="020B0604020202020204" pitchFamily="34" charset="0"/>
                <a:cs typeface="Arial" panose="020B0604020202020204" pitchFamily="34" charset="0"/>
              </a:rPr>
              <a:t>The IDEA </a:t>
            </a:r>
            <a:r>
              <a:rPr lang="en-US" sz="2900" u="sng" dirty="0">
                <a:latin typeface="Arial" panose="020B0604020202020204" pitchFamily="34" charset="0"/>
                <a:cs typeface="Arial" panose="020B0604020202020204" pitchFamily="34" charset="0"/>
              </a:rPr>
              <a:t>is not</a:t>
            </a:r>
            <a:r>
              <a:rPr lang="en-US" sz="2900" dirty="0">
                <a:latin typeface="Arial" panose="020B0604020202020204" pitchFamily="34" charset="0"/>
                <a:cs typeface="Arial" panose="020B0604020202020204" pitchFamily="34" charset="0"/>
              </a:rPr>
              <a:t> waived during COVID-19</a:t>
            </a:r>
          </a:p>
          <a:p>
            <a:pPr>
              <a:lnSpc>
                <a:spcPct val="110000"/>
              </a:lnSpc>
            </a:pPr>
            <a:r>
              <a:rPr lang="en-US" dirty="0">
                <a:latin typeface="Arial" panose="020B0604020202020204" pitchFamily="34" charset="0"/>
                <a:cs typeface="Arial" panose="020B0604020202020204" pitchFamily="34" charset="0"/>
              </a:rPr>
              <a:t>Schools may deliver services differently to ensure the health &amp; safety of students and teachers</a:t>
            </a:r>
          </a:p>
          <a:p>
            <a:pPr lvl="1">
              <a:lnSpc>
                <a:spcPct val="110000"/>
              </a:lnSpc>
            </a:pPr>
            <a:r>
              <a:rPr lang="en-US" dirty="0">
                <a:latin typeface="Arial" panose="020B0604020202020204" pitchFamily="34" charset="0"/>
                <a:cs typeface="Arial" panose="020B0604020202020204" pitchFamily="34" charset="0"/>
              </a:rPr>
              <a:t>Distance learning</a:t>
            </a:r>
          </a:p>
          <a:p>
            <a:pPr lvl="1">
              <a:lnSpc>
                <a:spcPct val="110000"/>
              </a:lnSpc>
            </a:pPr>
            <a:r>
              <a:rPr lang="en-US" dirty="0">
                <a:latin typeface="Arial" panose="020B0604020202020204" pitchFamily="34" charset="0"/>
                <a:cs typeface="Arial" panose="020B0604020202020204" pitchFamily="34" charset="0"/>
              </a:rPr>
              <a:t>Teletherapy</a:t>
            </a:r>
          </a:p>
          <a:p>
            <a:pPr lvl="1">
              <a:lnSpc>
                <a:spcPct val="110000"/>
              </a:lnSpc>
            </a:pPr>
            <a:r>
              <a:rPr lang="en-US" dirty="0">
                <a:latin typeface="Arial" panose="020B0604020202020204" pitchFamily="34" charset="0"/>
                <a:cs typeface="Arial" panose="020B0604020202020204" pitchFamily="34" charset="0"/>
              </a:rPr>
              <a:t>Small cohort classrooms</a:t>
            </a:r>
          </a:p>
          <a:p>
            <a:pPr lvl="1">
              <a:lnSpc>
                <a:spcPct val="110000"/>
              </a:lnSpc>
            </a:pPr>
            <a:r>
              <a:rPr lang="en-US" dirty="0">
                <a:latin typeface="Arial" panose="020B0604020202020204" pitchFamily="34" charset="0"/>
                <a:cs typeface="Arial" panose="020B0604020202020204" pitchFamily="34" charset="0"/>
              </a:rPr>
              <a:t>At-home in-person services, etc.</a:t>
            </a:r>
          </a:p>
          <a:p>
            <a:pPr>
              <a:lnSpc>
                <a:spcPct val="120000"/>
              </a:lnSpc>
            </a:pPr>
            <a:endParaRPr lang="en-US" sz="2900" dirty="0">
              <a:latin typeface="Arial" panose="020B0604020202020204" pitchFamily="34" charset="0"/>
              <a:cs typeface="Arial" panose="020B0604020202020204" pitchFamily="34" charset="0"/>
            </a:endParaRPr>
          </a:p>
          <a:p>
            <a:pPr>
              <a:lnSpc>
                <a:spcPct val="120000"/>
              </a:lnSpc>
            </a:pPr>
            <a:endParaRPr lang="en-US" sz="29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F2DFC687-99CD-465B-BBAF-D19C1AFF1120}"/>
              </a:ext>
            </a:extLst>
          </p:cNvPr>
          <p:cNvSpPr txBox="1"/>
          <p:nvPr/>
        </p:nvSpPr>
        <p:spPr>
          <a:xfrm>
            <a:off x="11353800" y="5807631"/>
            <a:ext cx="356188"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2493834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A7756-DA4B-43E2-8BDD-DD6D3A50D010}"/>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Senate Bill 98</a:t>
            </a:r>
            <a:r>
              <a:rPr lang="en-US" dirty="0">
                <a:latin typeface="Arial" panose="020B0604020202020204" pitchFamily="34" charset="0"/>
                <a:cs typeface="Arial" panose="020B0604020202020204" pitchFamily="34" charset="0"/>
              </a:rPr>
              <a:t> – Emergency IEPs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(Ed. Code Sec. 56345)</a:t>
            </a:r>
          </a:p>
        </p:txBody>
      </p:sp>
      <p:sp>
        <p:nvSpPr>
          <p:cNvPr id="3" name="Content Placeholder 2">
            <a:extLst>
              <a:ext uri="{FF2B5EF4-FFF2-40B4-BE49-F238E27FC236}">
                <a16:creationId xmlns:a16="http://schemas.microsoft.com/office/drawing/2014/main" id="{7A0F5962-AAE4-44DD-9D6A-58FB0B146E43}"/>
              </a:ext>
            </a:extLst>
          </p:cNvPr>
          <p:cNvSpPr>
            <a:spLocks noGrp="1"/>
          </p:cNvSpPr>
          <p:nvPr>
            <p:ph idx="1"/>
          </p:nvPr>
        </p:nvSpPr>
        <p:spPr/>
        <p:txBody>
          <a:bodyPr>
            <a:normAutofit/>
          </a:bodyPr>
          <a:lstStyle/>
          <a:p>
            <a:pPr>
              <a:lnSpc>
                <a:spcPct val="100000"/>
              </a:lnSpc>
            </a:pPr>
            <a:r>
              <a:rPr lang="en-US" dirty="0">
                <a:latin typeface="Arial" panose="020B0604020202020204" pitchFamily="34" charset="0"/>
                <a:cs typeface="Arial" panose="020B0604020202020204" pitchFamily="34" charset="0"/>
              </a:rPr>
              <a:t>State law passed in June 2020</a:t>
            </a:r>
          </a:p>
          <a:p>
            <a:pPr>
              <a:lnSpc>
                <a:spcPct val="100000"/>
              </a:lnSpc>
            </a:pPr>
            <a:r>
              <a:rPr lang="en-US" dirty="0">
                <a:latin typeface="Arial" panose="020B0604020202020204" pitchFamily="34" charset="0"/>
                <a:cs typeface="Arial" panose="020B0604020202020204" pitchFamily="34" charset="0"/>
              </a:rPr>
              <a:t>Applies when schools closed for 10+ days due to emergency</a:t>
            </a:r>
          </a:p>
          <a:p>
            <a:pPr>
              <a:lnSpc>
                <a:spcPct val="100000"/>
              </a:lnSpc>
            </a:pPr>
            <a:r>
              <a:rPr lang="en-US" dirty="0">
                <a:latin typeface="Arial" panose="020B0604020202020204" pitchFamily="34" charset="0"/>
                <a:cs typeface="Arial" panose="020B0604020202020204" pitchFamily="34" charset="0"/>
              </a:rPr>
              <a:t>Must update IEP to describe how services will be delivered:   </a:t>
            </a:r>
          </a:p>
          <a:p>
            <a:pPr lvl="1">
              <a:lnSpc>
                <a:spcPct val="100000"/>
              </a:lnSpc>
            </a:pPr>
            <a:r>
              <a:rPr lang="en-US" dirty="0">
                <a:latin typeface="Arial" panose="020B0604020202020204" pitchFamily="34" charset="0"/>
                <a:cs typeface="Arial" panose="020B0604020202020204" pitchFamily="34" charset="0"/>
              </a:rPr>
              <a:t>Special education instruction and related services</a:t>
            </a:r>
          </a:p>
          <a:p>
            <a:pPr lvl="1">
              <a:lnSpc>
                <a:spcPct val="100000"/>
              </a:lnSpc>
            </a:pPr>
            <a:r>
              <a:rPr lang="en-US" dirty="0">
                <a:latin typeface="Arial" panose="020B0604020202020204" pitchFamily="34" charset="0"/>
                <a:cs typeface="Arial" panose="020B0604020202020204" pitchFamily="34" charset="0"/>
              </a:rPr>
              <a:t>Supplemental aids and services</a:t>
            </a:r>
          </a:p>
          <a:p>
            <a:pPr lvl="1">
              <a:lnSpc>
                <a:spcPct val="100000"/>
              </a:lnSpc>
            </a:pPr>
            <a:r>
              <a:rPr lang="en-US" dirty="0">
                <a:latin typeface="Arial" panose="020B0604020202020204" pitchFamily="34" charset="0"/>
                <a:cs typeface="Arial" panose="020B0604020202020204" pitchFamily="34" charset="0"/>
              </a:rPr>
              <a:t>Transition services</a:t>
            </a:r>
          </a:p>
          <a:p>
            <a:pPr lvl="1">
              <a:lnSpc>
                <a:spcPct val="100000"/>
              </a:lnSpc>
            </a:pPr>
            <a:r>
              <a:rPr lang="en-US" dirty="0">
                <a:latin typeface="Arial" panose="020B0604020202020204" pitchFamily="34" charset="0"/>
                <a:cs typeface="Arial" panose="020B0604020202020204" pitchFamily="34" charset="0"/>
              </a:rPr>
              <a:t>Extended school year (ESY)</a:t>
            </a:r>
          </a:p>
          <a:p>
            <a:pPr>
              <a:lnSpc>
                <a:spcPct val="100000"/>
              </a:lnSpc>
            </a:pPr>
            <a:r>
              <a:rPr lang="en-US" dirty="0">
                <a:latin typeface="Arial" panose="020B0604020202020204" pitchFamily="34" charset="0"/>
                <a:cs typeface="Arial" panose="020B0604020202020204" pitchFamily="34" charset="0"/>
              </a:rPr>
              <a:t>Emergency plan must be in place by student’s next annual IEP </a:t>
            </a:r>
          </a:p>
          <a:p>
            <a:pPr>
              <a:lnSpc>
                <a:spcPct val="100000"/>
              </a:lnSpc>
            </a:pPr>
            <a:endParaRPr 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CE247098-2C9D-436B-AECA-771E32B08009}"/>
              </a:ext>
            </a:extLst>
          </p:cNvPr>
          <p:cNvSpPr txBox="1"/>
          <p:nvPr/>
        </p:nvSpPr>
        <p:spPr>
          <a:xfrm>
            <a:off x="11353800" y="5807631"/>
            <a:ext cx="356188"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8</a:t>
            </a:r>
          </a:p>
        </p:txBody>
      </p:sp>
    </p:spTree>
    <p:extLst>
      <p:ext uri="{BB962C8B-B14F-4D97-AF65-F5344CB8AC3E}">
        <p14:creationId xmlns:p14="http://schemas.microsoft.com/office/powerpoint/2010/main" val="2487582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B4141-A08F-42D7-AA8A-B1BA116B3E97}"/>
              </a:ext>
            </a:extLst>
          </p:cNvPr>
          <p:cNvSpPr>
            <a:spLocks noGrp="1"/>
          </p:cNvSpPr>
          <p:nvPr>
            <p:ph type="title"/>
          </p:nvPr>
        </p:nvSpPr>
        <p:spPr/>
        <p:txBody>
          <a:bodyPr>
            <a:normAutofit/>
          </a:bodyPr>
          <a:lstStyle/>
          <a:p>
            <a:pPr algn="ctr"/>
            <a:r>
              <a:rPr lang="en-US" dirty="0">
                <a:latin typeface="Arial" panose="020B0604020202020204" pitchFamily="34" charset="0"/>
                <a:cs typeface="Arial" panose="020B0604020202020204" pitchFamily="34" charset="0"/>
                <a:hlinkClick r:id="rId2"/>
              </a:rPr>
              <a:t>CDE Guidance</a:t>
            </a:r>
            <a:r>
              <a:rPr lang="en-US" dirty="0">
                <a:latin typeface="Arial" panose="020B0604020202020204" pitchFamily="34" charset="0"/>
                <a:cs typeface="Arial" panose="020B0604020202020204" pitchFamily="34" charset="0"/>
              </a:rPr>
              <a:t>: In-Person Services and Assessments</a:t>
            </a:r>
          </a:p>
        </p:txBody>
      </p:sp>
      <p:sp>
        <p:nvSpPr>
          <p:cNvPr id="3" name="Content Placeholder 2">
            <a:extLst>
              <a:ext uri="{FF2B5EF4-FFF2-40B4-BE49-F238E27FC236}">
                <a16:creationId xmlns:a16="http://schemas.microsoft.com/office/drawing/2014/main" id="{92B680AB-E6B8-44C8-9345-3F8BCC1A25CF}"/>
              </a:ext>
            </a:extLst>
          </p:cNvPr>
          <p:cNvSpPr>
            <a:spLocks noGrp="1"/>
          </p:cNvSpPr>
          <p:nvPr>
            <p:ph idx="1"/>
          </p:nvPr>
        </p:nvSpPr>
        <p:spPr/>
        <p:txBody>
          <a:bodyPr vert="horz" lIns="91440" tIns="45720" rIns="91440" bIns="45720" rtlCol="0" anchor="t">
            <a:normAutofit fontScale="92500" lnSpcReduction="20000"/>
          </a:bodyPr>
          <a:lstStyle/>
          <a:p>
            <a:pPr>
              <a:lnSpc>
                <a:spcPct val="110000"/>
              </a:lnSpc>
            </a:pPr>
            <a:r>
              <a:rPr lang="en-US" dirty="0">
                <a:latin typeface="Arial" panose="020B0604020202020204" pitchFamily="34" charset="0"/>
                <a:cs typeface="Arial" panose="020B0604020202020204" pitchFamily="34" charset="0"/>
              </a:rPr>
              <a:t>In “exceptional circumstances,” in-person services allowed to maintain student’s health/safety during distance learning</a:t>
            </a:r>
          </a:p>
          <a:p>
            <a:pPr>
              <a:lnSpc>
                <a:spcPct val="110000"/>
              </a:lnSpc>
            </a:pPr>
            <a:r>
              <a:rPr lang="en-US" dirty="0">
                <a:latin typeface="Arial" panose="020B0604020202020204" pitchFamily="34" charset="0"/>
                <a:cs typeface="Arial" panose="020B0604020202020204" pitchFamily="34" charset="0"/>
                <a:hlinkClick r:id="rId3"/>
              </a:rPr>
              <a:t>Essential Critical Infrastructure Workers</a:t>
            </a:r>
            <a:endParaRPr lang="en-US" dirty="0">
              <a:latin typeface="Arial" panose="020B0604020202020204" pitchFamily="34" charset="0"/>
              <a:cs typeface="Arial" panose="020B0604020202020204" pitchFamily="34" charset="0"/>
            </a:endParaRPr>
          </a:p>
          <a:p>
            <a:pPr lvl="1">
              <a:lnSpc>
                <a:spcPct val="110000"/>
              </a:lnSpc>
            </a:pPr>
            <a:r>
              <a:rPr lang="en-US" dirty="0">
                <a:latin typeface="Arial" panose="020B0604020202020204" pitchFamily="34" charset="0"/>
                <a:cs typeface="Arial" panose="020B0604020202020204" pitchFamily="34" charset="0"/>
              </a:rPr>
              <a:t>Social workers</a:t>
            </a:r>
          </a:p>
          <a:p>
            <a:pPr lvl="1">
              <a:lnSpc>
                <a:spcPct val="110000"/>
              </a:lnSpc>
            </a:pPr>
            <a:r>
              <a:rPr lang="en-US" dirty="0">
                <a:latin typeface="Arial" panose="020B0604020202020204" pitchFamily="34" charset="0"/>
                <a:cs typeface="Arial" panose="020B0604020202020204" pitchFamily="34" charset="0"/>
              </a:rPr>
              <a:t>Speech/occupational/physical therapists</a:t>
            </a:r>
          </a:p>
          <a:p>
            <a:pPr lvl="1">
              <a:lnSpc>
                <a:spcPct val="110000"/>
              </a:lnSpc>
            </a:pPr>
            <a:r>
              <a:rPr lang="en-US" dirty="0">
                <a:latin typeface="Arial" panose="020B0604020202020204" pitchFamily="34" charset="0"/>
                <a:cs typeface="Arial" panose="020B0604020202020204" pitchFamily="34" charset="0"/>
              </a:rPr>
              <a:t>Nurses</a:t>
            </a:r>
          </a:p>
          <a:p>
            <a:pPr lvl="1">
              <a:lnSpc>
                <a:spcPct val="110000"/>
              </a:lnSpc>
            </a:pPr>
            <a:r>
              <a:rPr lang="en-US" dirty="0">
                <a:latin typeface="Arial" panose="020B0604020202020204" pitchFamily="34" charset="0"/>
                <a:cs typeface="Arial" panose="020B0604020202020204" pitchFamily="34" charset="0"/>
              </a:rPr>
              <a:t>Behavioral health workers</a:t>
            </a:r>
          </a:p>
          <a:p>
            <a:pPr lvl="1">
              <a:lnSpc>
                <a:spcPct val="110000"/>
              </a:lnSpc>
            </a:pPr>
            <a:r>
              <a:rPr lang="en-US" dirty="0">
                <a:latin typeface="Arial" panose="020B0604020202020204" pitchFamily="34" charset="0"/>
                <a:cs typeface="Arial" panose="020B0604020202020204" pitchFamily="34" charset="0"/>
              </a:rPr>
              <a:t>Family care or respite providers</a:t>
            </a:r>
          </a:p>
          <a:p>
            <a:pPr>
              <a:lnSpc>
                <a:spcPct val="110000"/>
              </a:lnSpc>
            </a:pPr>
            <a:r>
              <a:rPr lang="en-US" dirty="0"/>
              <a:t>Schools may conduct special education assessments in person if done in compliance with public health guidance. Schools may also conduct assessments virtually or rely on existing data if testing is not possible.</a:t>
            </a:r>
          </a:p>
          <a:p>
            <a:endParaRPr lang="en-US" dirty="0">
              <a:latin typeface="Arial" panose="020B0604020202020204" pitchFamily="34" charset="0"/>
              <a:cs typeface="Arial" panose="020B0604020202020204" pitchFamily="34" charset="0"/>
            </a:endParaRPr>
          </a:p>
          <a:p>
            <a:pPr marL="457200" lvl="1" indent="0">
              <a:buNone/>
            </a:pPr>
            <a:endParaRPr lang="en-US" dirty="0">
              <a:cs typeface="Calibri" panose="020F0502020204030204"/>
            </a:endParaRPr>
          </a:p>
        </p:txBody>
      </p:sp>
      <p:sp>
        <p:nvSpPr>
          <p:cNvPr id="4" name="TextBox 3">
            <a:extLst>
              <a:ext uri="{FF2B5EF4-FFF2-40B4-BE49-F238E27FC236}">
                <a16:creationId xmlns:a16="http://schemas.microsoft.com/office/drawing/2014/main" id="{91166791-47CF-498A-A295-66CCCC119E96}"/>
              </a:ext>
            </a:extLst>
          </p:cNvPr>
          <p:cNvSpPr txBox="1"/>
          <p:nvPr/>
        </p:nvSpPr>
        <p:spPr>
          <a:xfrm>
            <a:off x="11353800" y="5807631"/>
            <a:ext cx="356188"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9</a:t>
            </a:r>
          </a:p>
        </p:txBody>
      </p:sp>
    </p:spTree>
    <p:extLst>
      <p:ext uri="{BB962C8B-B14F-4D97-AF65-F5344CB8AC3E}">
        <p14:creationId xmlns:p14="http://schemas.microsoft.com/office/powerpoint/2010/main" val="26104310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4722F8692DE354B9BBDCF092BDE5659" ma:contentTypeVersion="5" ma:contentTypeDescription="Create a new document." ma:contentTypeScope="" ma:versionID="19d2b7b88b3da37fc6c9df64a78af8b2">
  <xsd:schema xmlns:xsd="http://www.w3.org/2001/XMLSchema" xmlns:xs="http://www.w3.org/2001/XMLSchema" xmlns:p="http://schemas.microsoft.com/office/2006/metadata/properties" xmlns:ns3="2e1eb4e7-034d-4998-a0f4-63b91aff2615" xmlns:ns4="5cb4210d-632c-4759-93b0-9dfc26737b97" targetNamespace="http://schemas.microsoft.com/office/2006/metadata/properties" ma:root="true" ma:fieldsID="e71a0de2c5c1265443f59a4707fa6968" ns3:_="" ns4:_="">
    <xsd:import namespace="2e1eb4e7-034d-4998-a0f4-63b91aff2615"/>
    <xsd:import namespace="5cb4210d-632c-4759-93b0-9dfc26737b9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1eb4e7-034d-4998-a0f4-63b91aff26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cb4210d-632c-4759-93b0-9dfc26737b9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418CB5-BDF2-401B-B860-A1D6306F7F0E}">
  <ds:schemaRefs>
    <ds:schemaRef ds:uri="http://purl.org/dc/elements/1.1/"/>
    <ds:schemaRef ds:uri="http://purl.org/dc/dcmitype/"/>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http://purl.org/dc/terms/"/>
    <ds:schemaRef ds:uri="5cb4210d-632c-4759-93b0-9dfc26737b97"/>
    <ds:schemaRef ds:uri="2e1eb4e7-034d-4998-a0f4-63b91aff2615"/>
    <ds:schemaRef ds:uri="http://schemas.microsoft.com/office/infopath/2007/PartnerControls"/>
  </ds:schemaRefs>
</ds:datastoreItem>
</file>

<file path=customXml/itemProps2.xml><?xml version="1.0" encoding="utf-8"?>
<ds:datastoreItem xmlns:ds="http://schemas.openxmlformats.org/officeDocument/2006/customXml" ds:itemID="{CFA793B4-F8E8-4BF7-94B8-20DFEB852B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1eb4e7-034d-4998-a0f4-63b91aff2615"/>
    <ds:schemaRef ds:uri="5cb4210d-632c-4759-93b0-9dfc26737b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7C546D-58F3-4B0C-B641-79B66D475F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3649</TotalTime>
  <Words>912</Words>
  <Application>Microsoft Office PowerPoint</Application>
  <PresentationFormat>Widescreen</PresentationFormat>
  <Paragraphs>116</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Virtual Townhall on Special Education</vt:lpstr>
      <vt:lpstr>Tonight’s Agenda</vt:lpstr>
      <vt:lpstr>Disability Rights California</vt:lpstr>
      <vt:lpstr>Individuals with Disabilities Education Act (IDEA)</vt:lpstr>
      <vt:lpstr>Individuals with Disabilities Education Act (IDEA)</vt:lpstr>
      <vt:lpstr>PowerPoint Presentation</vt:lpstr>
      <vt:lpstr>Individuals with Disabilities Education Act (IDEA)</vt:lpstr>
      <vt:lpstr>Senate Bill 98 – Emergency IEPs  (Ed. Code Sec. 56345)</vt:lpstr>
      <vt:lpstr>CDE Guidance: In-Person Services and Assessments</vt:lpstr>
      <vt:lpstr>DPH Guidance: Small Cohort Settings</vt:lpstr>
      <vt:lpstr>Advocacy Tips for Parents</vt:lpstr>
      <vt:lpstr>Advocacy Tips for Parents</vt:lpstr>
      <vt:lpstr>What If My Child Can’t Wear a Mask in School?</vt:lpstr>
      <vt:lpstr>Summary of Resources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Special Ed. Current Developments</dc:title>
  <dc:creator>Suge Lee</dc:creator>
  <cp:lastModifiedBy>Mayeli Soto</cp:lastModifiedBy>
  <cp:revision>256</cp:revision>
  <dcterms:created xsi:type="dcterms:W3CDTF">2020-10-08T15:04:57Z</dcterms:created>
  <dcterms:modified xsi:type="dcterms:W3CDTF">2020-11-26T00:51:07Z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0x01010004722F8692DE354B9BBDCF092BDE5659</vt:lpwstr>
  </property>
</Properties>
</file>